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9.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1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43"/>
  </p:notesMasterIdLst>
  <p:sldIdLst>
    <p:sldId id="256" r:id="rId2"/>
    <p:sldId id="303" r:id="rId3"/>
    <p:sldId id="257" r:id="rId4"/>
    <p:sldId id="258" r:id="rId5"/>
    <p:sldId id="293" r:id="rId6"/>
    <p:sldId id="277" r:id="rId7"/>
    <p:sldId id="271" r:id="rId8"/>
    <p:sldId id="286" r:id="rId9"/>
    <p:sldId id="289" r:id="rId10"/>
    <p:sldId id="294" r:id="rId11"/>
    <p:sldId id="298" r:id="rId12"/>
    <p:sldId id="284" r:id="rId13"/>
    <p:sldId id="283" r:id="rId14"/>
    <p:sldId id="275" r:id="rId15"/>
    <p:sldId id="295" r:id="rId16"/>
    <p:sldId id="290" r:id="rId17"/>
    <p:sldId id="285" r:id="rId18"/>
    <p:sldId id="287" r:id="rId19"/>
    <p:sldId id="288" r:id="rId20"/>
    <p:sldId id="269" r:id="rId21"/>
    <p:sldId id="299" r:id="rId22"/>
    <p:sldId id="310" r:id="rId23"/>
    <p:sldId id="300" r:id="rId24"/>
    <p:sldId id="301" r:id="rId25"/>
    <p:sldId id="282" r:id="rId26"/>
    <p:sldId id="278" r:id="rId27"/>
    <p:sldId id="296" r:id="rId28"/>
    <p:sldId id="312" r:id="rId29"/>
    <p:sldId id="308" r:id="rId30"/>
    <p:sldId id="320" r:id="rId31"/>
    <p:sldId id="319" r:id="rId32"/>
    <p:sldId id="315" r:id="rId33"/>
    <p:sldId id="316" r:id="rId34"/>
    <p:sldId id="317" r:id="rId35"/>
    <p:sldId id="318" r:id="rId36"/>
    <p:sldId id="297" r:id="rId37"/>
    <p:sldId id="314" r:id="rId38"/>
    <p:sldId id="264" r:id="rId39"/>
    <p:sldId id="304" r:id="rId40"/>
    <p:sldId id="305" r:id="rId41"/>
    <p:sldId id="30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3F8555-45AE-CA41-8292-86927822DE3B}">
          <p14:sldIdLst>
            <p14:sldId id="256"/>
            <p14:sldId id="303"/>
            <p14:sldId id="257"/>
            <p14:sldId id="258"/>
            <p14:sldId id="293"/>
            <p14:sldId id="277"/>
            <p14:sldId id="271"/>
            <p14:sldId id="286"/>
            <p14:sldId id="289"/>
            <p14:sldId id="294"/>
            <p14:sldId id="298"/>
            <p14:sldId id="284"/>
            <p14:sldId id="283"/>
            <p14:sldId id="275"/>
            <p14:sldId id="295"/>
            <p14:sldId id="290"/>
            <p14:sldId id="285"/>
            <p14:sldId id="287"/>
            <p14:sldId id="288"/>
            <p14:sldId id="269"/>
            <p14:sldId id="299"/>
            <p14:sldId id="310"/>
            <p14:sldId id="300"/>
            <p14:sldId id="301"/>
            <p14:sldId id="282"/>
            <p14:sldId id="278"/>
            <p14:sldId id="296"/>
            <p14:sldId id="312"/>
            <p14:sldId id="308"/>
            <p14:sldId id="320"/>
            <p14:sldId id="319"/>
            <p14:sldId id="315"/>
            <p14:sldId id="316"/>
            <p14:sldId id="317"/>
            <p14:sldId id="318"/>
            <p14:sldId id="297"/>
            <p14:sldId id="314"/>
            <p14:sldId id="264"/>
            <p14:sldId id="304"/>
            <p14:sldId id="305"/>
            <p14:sldId id="309"/>
          </p14:sldIdLst>
        </p14:section>
      </p14:sectionLst>
    </p:ext>
    <p:ext uri="{EFAFB233-063F-42B5-8137-9DF3F51BA10A}">
      <p15:sldGuideLst xmlns:p15="http://schemas.microsoft.com/office/powerpoint/2012/main">
        <p15:guide id="1" orient="horz" pos="2160" userDrawn="1">
          <p15:clr>
            <a:srgbClr val="A4A3A4"/>
          </p15:clr>
        </p15:guide>
        <p15:guide id="2" pos="6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CFD5EA"/>
    <a:srgbClr val="4472C4"/>
    <a:srgbClr val="E9EBF5"/>
    <a:srgbClr val="013E7F"/>
    <a:srgbClr val="73B2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301883-FC0D-8456-DD51-49F70EE97BF0}" v="10" dt="2019-12-10T18:41:01.859"/>
    <p1510:client id="{8EF9ED9B-8C8C-F643-B88A-685A1D2DE8EF}" v="39" dt="2019-12-10T19:51:42.015"/>
    <p1510:client id="{ADD54C28-51C5-42A6-559B-15963D935D07}" v="17" dt="2019-12-10T20:01:01.404"/>
    <p1510:client id="{D3C733BF-2409-4E55-8184-B2824EA594E4}" v="9236" dt="2019-12-10T19:36:58.619"/>
    <p1510:client id="{E9C91AB1-9780-4649-8003-512FB3B50C6A}" v="3146" dt="2019-12-10T19:56:28.865"/>
    <p1510:client id="{F151C8C0-117E-3E15-A47B-8054ECAF0C10}" v="7" dt="2019-12-10T17:15:11.8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2" d="100"/>
          <a:sy n="82" d="100"/>
        </p:scale>
        <p:origin x="201" y="21"/>
      </p:cViewPr>
      <p:guideLst>
        <p:guide orient="horz" pos="2160"/>
        <p:guide pos="65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6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6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6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6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6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6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6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6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6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6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6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6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6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6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6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6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6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6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6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8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6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6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6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E1C9A8-6934-4B55-91FC-0B05837B091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23888FBF-1A36-49E6-9EDB-83DE6ECA8E02}">
      <dgm:prSet phldrT="[Text]" phldr="0"/>
      <dgm:spPr/>
      <dgm:t>
        <a:bodyPr/>
        <a:lstStyle/>
        <a:p>
          <a:pPr rtl="0"/>
          <a:r>
            <a:rPr lang="en-US">
              <a:latin typeface="Calibri Light" panose="020F0302020204030204"/>
            </a:rPr>
            <a:t>Location </a:t>
          </a:r>
          <a:r>
            <a:rPr lang="en-US" b="0" i="0" u="none" strike="noStrike" cap="none" baseline="0" noProof="0">
              <a:solidFill>
                <a:schemeClr val="bg1"/>
              </a:solidFill>
              <a:latin typeface="Calibri Light"/>
              <a:cs typeface="Calibri Light"/>
            </a:rPr>
            <a:t>Routing</a:t>
          </a:r>
          <a:r>
            <a:rPr lang="en-US">
              <a:latin typeface="Calibri Light" panose="020F0302020204030204"/>
            </a:rPr>
            <a:t> Problem</a:t>
          </a:r>
          <a:endParaRPr lang="en-US"/>
        </a:p>
      </dgm:t>
    </dgm:pt>
    <dgm:pt modelId="{6664445A-B534-4515-B794-9ECDBD7E2198}" type="parTrans" cxnId="{80B2ACAE-F651-4B8A-A6C0-12F0EBE81BD3}">
      <dgm:prSet/>
      <dgm:spPr/>
      <dgm:t>
        <a:bodyPr/>
        <a:lstStyle/>
        <a:p>
          <a:endParaRPr lang="en-US"/>
        </a:p>
      </dgm:t>
    </dgm:pt>
    <dgm:pt modelId="{A149EA5D-575C-476C-8A37-2202FC86F461}" type="sibTrans" cxnId="{80B2ACAE-F651-4B8A-A6C0-12F0EBE81BD3}">
      <dgm:prSet/>
      <dgm:spPr/>
      <dgm:t>
        <a:bodyPr/>
        <a:lstStyle/>
        <a:p>
          <a:endParaRPr lang="en-US"/>
        </a:p>
      </dgm:t>
    </dgm:pt>
    <dgm:pt modelId="{3EC6FCB6-4D0E-4D40-90D0-11C91426F4C6}">
      <dgm:prSet phldrT="[Text]" phldr="0"/>
      <dgm:spPr/>
      <dgm:t>
        <a:bodyPr/>
        <a:lstStyle/>
        <a:p>
          <a:pPr rtl="0"/>
          <a:r>
            <a:rPr lang="en-US">
              <a:latin typeface="Calibri Light" panose="020F0302020204030204"/>
            </a:rPr>
            <a:t>Exact Solutions</a:t>
          </a:r>
          <a:endParaRPr lang="en-US"/>
        </a:p>
      </dgm:t>
    </dgm:pt>
    <dgm:pt modelId="{7DECBDF0-AFE5-4D7B-A145-047B14A404DC}" type="parTrans" cxnId="{42D29586-9365-4408-9EC7-F7D37168965D}">
      <dgm:prSet/>
      <dgm:spPr/>
      <dgm:t>
        <a:bodyPr/>
        <a:lstStyle/>
        <a:p>
          <a:endParaRPr lang="en-US"/>
        </a:p>
      </dgm:t>
    </dgm:pt>
    <dgm:pt modelId="{FA92A35A-310F-491D-9496-4C4EF5ED13F3}" type="sibTrans" cxnId="{42D29586-9365-4408-9EC7-F7D37168965D}">
      <dgm:prSet/>
      <dgm:spPr/>
      <dgm:t>
        <a:bodyPr/>
        <a:lstStyle/>
        <a:p>
          <a:endParaRPr lang="en-US"/>
        </a:p>
      </dgm:t>
    </dgm:pt>
    <dgm:pt modelId="{4CD271A8-6E10-448B-908D-C6C01F1028ED}">
      <dgm:prSet phldrT="[Text]" phldr="0"/>
      <dgm:spPr/>
      <dgm:t>
        <a:bodyPr/>
        <a:lstStyle/>
        <a:p>
          <a:pPr rtl="0"/>
          <a:r>
            <a:rPr lang="en-US">
              <a:latin typeface="Calibri Light" panose="020F0302020204030204"/>
            </a:rPr>
            <a:t>Heuristic Algorithms</a:t>
          </a:r>
          <a:endParaRPr lang="en-US"/>
        </a:p>
      </dgm:t>
    </dgm:pt>
    <dgm:pt modelId="{D7110E67-1B47-4038-BB0D-D0E07007705A}" type="parTrans" cxnId="{4E067102-E7AE-476E-89F6-900FB3E323C2}">
      <dgm:prSet/>
      <dgm:spPr/>
      <dgm:t>
        <a:bodyPr/>
        <a:lstStyle/>
        <a:p>
          <a:endParaRPr lang="en-US"/>
        </a:p>
      </dgm:t>
    </dgm:pt>
    <dgm:pt modelId="{AF374802-35BE-4082-9BDF-73E6CDEF24CD}" type="sibTrans" cxnId="{4E067102-E7AE-476E-89F6-900FB3E323C2}">
      <dgm:prSet/>
      <dgm:spPr/>
      <dgm:t>
        <a:bodyPr/>
        <a:lstStyle/>
        <a:p>
          <a:endParaRPr lang="en-US"/>
        </a:p>
      </dgm:t>
    </dgm:pt>
    <dgm:pt modelId="{C54DFB63-1414-42EB-84AF-B4CDFA2110EA}">
      <dgm:prSet phldrT="[Text]" phldr="0"/>
      <dgm:spPr/>
      <dgm:t>
        <a:bodyPr/>
        <a:lstStyle/>
        <a:p>
          <a:pPr rtl="0"/>
          <a:r>
            <a:rPr lang="en-US">
              <a:latin typeface="Calibri Light" panose="020F0302020204030204"/>
            </a:rPr>
            <a:t>Metaheuristic Algorithms</a:t>
          </a:r>
          <a:endParaRPr lang="en-US"/>
        </a:p>
      </dgm:t>
    </dgm:pt>
    <dgm:pt modelId="{C32B7BC7-1AF7-4D3C-8F2D-57B38EAD187B}" type="parTrans" cxnId="{A9EBF102-5433-41A2-8715-DD7A53E3C785}">
      <dgm:prSet/>
      <dgm:spPr/>
      <dgm:t>
        <a:bodyPr/>
        <a:lstStyle/>
        <a:p>
          <a:endParaRPr lang="en-US"/>
        </a:p>
      </dgm:t>
    </dgm:pt>
    <dgm:pt modelId="{818E710B-12E8-48AF-A492-178845BF3CB9}" type="sibTrans" cxnId="{A9EBF102-5433-41A2-8715-DD7A53E3C785}">
      <dgm:prSet/>
      <dgm:spPr/>
      <dgm:t>
        <a:bodyPr/>
        <a:lstStyle/>
        <a:p>
          <a:endParaRPr lang="en-US"/>
        </a:p>
      </dgm:t>
    </dgm:pt>
    <dgm:pt modelId="{70B5AFB6-8A44-48C1-8986-54B478447D04}" type="pres">
      <dgm:prSet presAssocID="{82E1C9A8-6934-4B55-91FC-0B05837B091D}" presName="hierChild1" presStyleCnt="0">
        <dgm:presLayoutVars>
          <dgm:orgChart val="1"/>
          <dgm:chPref val="1"/>
          <dgm:dir/>
          <dgm:animOne val="branch"/>
          <dgm:animLvl val="lvl"/>
          <dgm:resizeHandles/>
        </dgm:presLayoutVars>
      </dgm:prSet>
      <dgm:spPr/>
    </dgm:pt>
    <dgm:pt modelId="{956767EE-957C-4D6C-AD2E-6DDAE725A640}" type="pres">
      <dgm:prSet presAssocID="{23888FBF-1A36-49E6-9EDB-83DE6ECA8E02}" presName="hierRoot1" presStyleCnt="0">
        <dgm:presLayoutVars>
          <dgm:hierBranch val="init"/>
        </dgm:presLayoutVars>
      </dgm:prSet>
      <dgm:spPr/>
    </dgm:pt>
    <dgm:pt modelId="{89CB9955-52F9-4331-A793-F134646C9BE1}" type="pres">
      <dgm:prSet presAssocID="{23888FBF-1A36-49E6-9EDB-83DE6ECA8E02}" presName="rootComposite1" presStyleCnt="0"/>
      <dgm:spPr/>
    </dgm:pt>
    <dgm:pt modelId="{DBE318DB-BA05-47FF-990C-003B1B9AD622}" type="pres">
      <dgm:prSet presAssocID="{23888FBF-1A36-49E6-9EDB-83DE6ECA8E02}" presName="rootText1" presStyleLbl="node0" presStyleIdx="0" presStyleCnt="1">
        <dgm:presLayoutVars>
          <dgm:chPref val="3"/>
        </dgm:presLayoutVars>
      </dgm:prSet>
      <dgm:spPr/>
    </dgm:pt>
    <dgm:pt modelId="{DB160F31-2F3E-4BEF-B3AB-BB52268F5C8D}" type="pres">
      <dgm:prSet presAssocID="{23888FBF-1A36-49E6-9EDB-83DE6ECA8E02}" presName="rootConnector1" presStyleLbl="node1" presStyleIdx="0" presStyleCnt="0"/>
      <dgm:spPr/>
    </dgm:pt>
    <dgm:pt modelId="{7E2CB0EB-E3F0-4B8E-8012-CE184B996079}" type="pres">
      <dgm:prSet presAssocID="{23888FBF-1A36-49E6-9EDB-83DE6ECA8E02}" presName="hierChild2" presStyleCnt="0"/>
      <dgm:spPr/>
    </dgm:pt>
    <dgm:pt modelId="{F56F6D51-99C9-4F36-8E69-3EEC5B40BB7B}" type="pres">
      <dgm:prSet presAssocID="{7DECBDF0-AFE5-4D7B-A145-047B14A404DC}" presName="Name37" presStyleLbl="parChTrans1D2" presStyleIdx="0" presStyleCnt="3"/>
      <dgm:spPr/>
    </dgm:pt>
    <dgm:pt modelId="{45FF674C-884D-4724-B11B-7D42DF56C1BD}" type="pres">
      <dgm:prSet presAssocID="{3EC6FCB6-4D0E-4D40-90D0-11C91426F4C6}" presName="hierRoot2" presStyleCnt="0">
        <dgm:presLayoutVars>
          <dgm:hierBranch val="init"/>
        </dgm:presLayoutVars>
      </dgm:prSet>
      <dgm:spPr/>
    </dgm:pt>
    <dgm:pt modelId="{77222E5B-BB35-426C-AE0D-59508E14342D}" type="pres">
      <dgm:prSet presAssocID="{3EC6FCB6-4D0E-4D40-90D0-11C91426F4C6}" presName="rootComposite" presStyleCnt="0"/>
      <dgm:spPr/>
    </dgm:pt>
    <dgm:pt modelId="{7D9C8D08-EDF5-457E-B891-09A498E0DD63}" type="pres">
      <dgm:prSet presAssocID="{3EC6FCB6-4D0E-4D40-90D0-11C91426F4C6}" presName="rootText" presStyleLbl="node2" presStyleIdx="0" presStyleCnt="3">
        <dgm:presLayoutVars>
          <dgm:chPref val="3"/>
        </dgm:presLayoutVars>
      </dgm:prSet>
      <dgm:spPr/>
    </dgm:pt>
    <dgm:pt modelId="{63EDC2CE-4742-4016-9367-5BDA9D705FBF}" type="pres">
      <dgm:prSet presAssocID="{3EC6FCB6-4D0E-4D40-90D0-11C91426F4C6}" presName="rootConnector" presStyleLbl="node2" presStyleIdx="0" presStyleCnt="3"/>
      <dgm:spPr/>
    </dgm:pt>
    <dgm:pt modelId="{812EDF61-F32D-480A-965C-3B48DC55B005}" type="pres">
      <dgm:prSet presAssocID="{3EC6FCB6-4D0E-4D40-90D0-11C91426F4C6}" presName="hierChild4" presStyleCnt="0"/>
      <dgm:spPr/>
    </dgm:pt>
    <dgm:pt modelId="{430B0C88-D6C8-46A3-93A1-AC075F172BAC}" type="pres">
      <dgm:prSet presAssocID="{3EC6FCB6-4D0E-4D40-90D0-11C91426F4C6}" presName="hierChild5" presStyleCnt="0"/>
      <dgm:spPr/>
    </dgm:pt>
    <dgm:pt modelId="{90DB6F93-0777-4D64-8C92-E8937997EC23}" type="pres">
      <dgm:prSet presAssocID="{D7110E67-1B47-4038-BB0D-D0E07007705A}" presName="Name37" presStyleLbl="parChTrans1D2" presStyleIdx="1" presStyleCnt="3"/>
      <dgm:spPr/>
    </dgm:pt>
    <dgm:pt modelId="{5B327CDC-60FD-4B8E-A994-C6A5998BF828}" type="pres">
      <dgm:prSet presAssocID="{4CD271A8-6E10-448B-908D-C6C01F1028ED}" presName="hierRoot2" presStyleCnt="0">
        <dgm:presLayoutVars>
          <dgm:hierBranch val="init"/>
        </dgm:presLayoutVars>
      </dgm:prSet>
      <dgm:spPr/>
    </dgm:pt>
    <dgm:pt modelId="{D3457080-1DD8-4BD3-B99C-C35AA0FD35C1}" type="pres">
      <dgm:prSet presAssocID="{4CD271A8-6E10-448B-908D-C6C01F1028ED}" presName="rootComposite" presStyleCnt="0"/>
      <dgm:spPr/>
    </dgm:pt>
    <dgm:pt modelId="{C0F85AEC-0701-47CD-8F94-D784707E0C3D}" type="pres">
      <dgm:prSet presAssocID="{4CD271A8-6E10-448B-908D-C6C01F1028ED}" presName="rootText" presStyleLbl="node2" presStyleIdx="1" presStyleCnt="3">
        <dgm:presLayoutVars>
          <dgm:chPref val="3"/>
        </dgm:presLayoutVars>
      </dgm:prSet>
      <dgm:spPr/>
    </dgm:pt>
    <dgm:pt modelId="{01A446CE-67DA-4E36-83A3-4D298F0D6D2D}" type="pres">
      <dgm:prSet presAssocID="{4CD271A8-6E10-448B-908D-C6C01F1028ED}" presName="rootConnector" presStyleLbl="node2" presStyleIdx="1" presStyleCnt="3"/>
      <dgm:spPr/>
    </dgm:pt>
    <dgm:pt modelId="{CD389446-D744-44F0-A697-1C080B1EB956}" type="pres">
      <dgm:prSet presAssocID="{4CD271A8-6E10-448B-908D-C6C01F1028ED}" presName="hierChild4" presStyleCnt="0"/>
      <dgm:spPr/>
    </dgm:pt>
    <dgm:pt modelId="{3804C74A-4FFF-4EEB-A924-2B77A2359A94}" type="pres">
      <dgm:prSet presAssocID="{4CD271A8-6E10-448B-908D-C6C01F1028ED}" presName="hierChild5" presStyleCnt="0"/>
      <dgm:spPr/>
    </dgm:pt>
    <dgm:pt modelId="{46C1EA78-1004-402D-BD6D-52B930B9DFC9}" type="pres">
      <dgm:prSet presAssocID="{C32B7BC7-1AF7-4D3C-8F2D-57B38EAD187B}" presName="Name37" presStyleLbl="parChTrans1D2" presStyleIdx="2" presStyleCnt="3"/>
      <dgm:spPr/>
    </dgm:pt>
    <dgm:pt modelId="{BC5BCED3-6D53-4D10-A935-1B65B9F06D96}" type="pres">
      <dgm:prSet presAssocID="{C54DFB63-1414-42EB-84AF-B4CDFA2110EA}" presName="hierRoot2" presStyleCnt="0">
        <dgm:presLayoutVars>
          <dgm:hierBranch val="init"/>
        </dgm:presLayoutVars>
      </dgm:prSet>
      <dgm:spPr/>
    </dgm:pt>
    <dgm:pt modelId="{FE4C69A9-84F7-4321-AD29-95943399819A}" type="pres">
      <dgm:prSet presAssocID="{C54DFB63-1414-42EB-84AF-B4CDFA2110EA}" presName="rootComposite" presStyleCnt="0"/>
      <dgm:spPr/>
    </dgm:pt>
    <dgm:pt modelId="{77A55726-7B4C-4FA1-8458-30CC2674E367}" type="pres">
      <dgm:prSet presAssocID="{C54DFB63-1414-42EB-84AF-B4CDFA2110EA}" presName="rootText" presStyleLbl="node2" presStyleIdx="2" presStyleCnt="3">
        <dgm:presLayoutVars>
          <dgm:chPref val="3"/>
        </dgm:presLayoutVars>
      </dgm:prSet>
      <dgm:spPr/>
    </dgm:pt>
    <dgm:pt modelId="{C9C87C1D-59C8-4731-9C05-648AA35DB388}" type="pres">
      <dgm:prSet presAssocID="{C54DFB63-1414-42EB-84AF-B4CDFA2110EA}" presName="rootConnector" presStyleLbl="node2" presStyleIdx="2" presStyleCnt="3"/>
      <dgm:spPr/>
    </dgm:pt>
    <dgm:pt modelId="{EFEBA935-4084-42B2-A5DE-6745A4755902}" type="pres">
      <dgm:prSet presAssocID="{C54DFB63-1414-42EB-84AF-B4CDFA2110EA}" presName="hierChild4" presStyleCnt="0"/>
      <dgm:spPr/>
    </dgm:pt>
    <dgm:pt modelId="{265DBCDC-B66F-43B7-9EF5-95C33A1DA3DE}" type="pres">
      <dgm:prSet presAssocID="{C54DFB63-1414-42EB-84AF-B4CDFA2110EA}" presName="hierChild5" presStyleCnt="0"/>
      <dgm:spPr/>
    </dgm:pt>
    <dgm:pt modelId="{CF5C564C-026D-42C9-B6FC-CA78D5A7D5C1}" type="pres">
      <dgm:prSet presAssocID="{23888FBF-1A36-49E6-9EDB-83DE6ECA8E02}" presName="hierChild3" presStyleCnt="0"/>
      <dgm:spPr/>
    </dgm:pt>
  </dgm:ptLst>
  <dgm:cxnLst>
    <dgm:cxn modelId="{4E067102-E7AE-476E-89F6-900FB3E323C2}" srcId="{23888FBF-1A36-49E6-9EDB-83DE6ECA8E02}" destId="{4CD271A8-6E10-448B-908D-C6C01F1028ED}" srcOrd="1" destOrd="0" parTransId="{D7110E67-1B47-4038-BB0D-D0E07007705A}" sibTransId="{AF374802-35BE-4082-9BDF-73E6CDEF24CD}"/>
    <dgm:cxn modelId="{A9EBF102-5433-41A2-8715-DD7A53E3C785}" srcId="{23888FBF-1A36-49E6-9EDB-83DE6ECA8E02}" destId="{C54DFB63-1414-42EB-84AF-B4CDFA2110EA}" srcOrd="2" destOrd="0" parTransId="{C32B7BC7-1AF7-4D3C-8F2D-57B38EAD187B}" sibTransId="{818E710B-12E8-48AF-A492-178845BF3CB9}"/>
    <dgm:cxn modelId="{76D09C24-3650-4435-A9F4-310E38BC07FD}" type="presOf" srcId="{7DECBDF0-AFE5-4D7B-A145-047B14A404DC}" destId="{F56F6D51-99C9-4F36-8E69-3EEC5B40BB7B}" srcOrd="0" destOrd="0" presId="urn:microsoft.com/office/officeart/2005/8/layout/orgChart1"/>
    <dgm:cxn modelId="{686AE245-EBCC-4279-B051-526B6A4E940B}" type="presOf" srcId="{C32B7BC7-1AF7-4D3C-8F2D-57B38EAD187B}" destId="{46C1EA78-1004-402D-BD6D-52B930B9DFC9}" srcOrd="0" destOrd="0" presId="urn:microsoft.com/office/officeart/2005/8/layout/orgChart1"/>
    <dgm:cxn modelId="{53442966-41DD-4EA4-909A-7EC97AD73CD4}" type="presOf" srcId="{23888FBF-1A36-49E6-9EDB-83DE6ECA8E02}" destId="{DBE318DB-BA05-47FF-990C-003B1B9AD622}" srcOrd="0" destOrd="0" presId="urn:microsoft.com/office/officeart/2005/8/layout/orgChart1"/>
    <dgm:cxn modelId="{8FDF7866-4D67-4D64-B5F6-6DA00F8F7B0C}" type="presOf" srcId="{3EC6FCB6-4D0E-4D40-90D0-11C91426F4C6}" destId="{7D9C8D08-EDF5-457E-B891-09A498E0DD63}" srcOrd="0" destOrd="0" presId="urn:microsoft.com/office/officeart/2005/8/layout/orgChart1"/>
    <dgm:cxn modelId="{80B7B870-9830-4E16-9D2C-2B38E8730E13}" type="presOf" srcId="{4CD271A8-6E10-448B-908D-C6C01F1028ED}" destId="{01A446CE-67DA-4E36-83A3-4D298F0D6D2D}" srcOrd="1" destOrd="0" presId="urn:microsoft.com/office/officeart/2005/8/layout/orgChart1"/>
    <dgm:cxn modelId="{19AC5C74-2C0F-4CBD-9C1C-246ACFE8F352}" type="presOf" srcId="{C54DFB63-1414-42EB-84AF-B4CDFA2110EA}" destId="{77A55726-7B4C-4FA1-8458-30CC2674E367}" srcOrd="0" destOrd="0" presId="urn:microsoft.com/office/officeart/2005/8/layout/orgChart1"/>
    <dgm:cxn modelId="{497FB758-5D8C-4AD6-AE70-D23BC8047582}" type="presOf" srcId="{D7110E67-1B47-4038-BB0D-D0E07007705A}" destId="{90DB6F93-0777-4D64-8C92-E8937997EC23}" srcOrd="0" destOrd="0" presId="urn:microsoft.com/office/officeart/2005/8/layout/orgChart1"/>
    <dgm:cxn modelId="{42D29586-9365-4408-9EC7-F7D37168965D}" srcId="{23888FBF-1A36-49E6-9EDB-83DE6ECA8E02}" destId="{3EC6FCB6-4D0E-4D40-90D0-11C91426F4C6}" srcOrd="0" destOrd="0" parTransId="{7DECBDF0-AFE5-4D7B-A145-047B14A404DC}" sibTransId="{FA92A35A-310F-491D-9496-4C4EF5ED13F3}"/>
    <dgm:cxn modelId="{80B2ACAE-F651-4B8A-A6C0-12F0EBE81BD3}" srcId="{82E1C9A8-6934-4B55-91FC-0B05837B091D}" destId="{23888FBF-1A36-49E6-9EDB-83DE6ECA8E02}" srcOrd="0" destOrd="0" parTransId="{6664445A-B534-4515-B794-9ECDBD7E2198}" sibTransId="{A149EA5D-575C-476C-8A37-2202FC86F461}"/>
    <dgm:cxn modelId="{662599B9-3130-4E8E-A07A-6BD15E41E92C}" type="presOf" srcId="{C54DFB63-1414-42EB-84AF-B4CDFA2110EA}" destId="{C9C87C1D-59C8-4731-9C05-648AA35DB388}" srcOrd="1" destOrd="0" presId="urn:microsoft.com/office/officeart/2005/8/layout/orgChart1"/>
    <dgm:cxn modelId="{322477C1-EB7E-4BC5-AE69-A6285706EAA0}" type="presOf" srcId="{3EC6FCB6-4D0E-4D40-90D0-11C91426F4C6}" destId="{63EDC2CE-4742-4016-9367-5BDA9D705FBF}" srcOrd="1" destOrd="0" presId="urn:microsoft.com/office/officeart/2005/8/layout/orgChart1"/>
    <dgm:cxn modelId="{3E2210CD-5A45-4D60-8EFC-BEB7739CEC4C}" type="presOf" srcId="{4CD271A8-6E10-448B-908D-C6C01F1028ED}" destId="{C0F85AEC-0701-47CD-8F94-D784707E0C3D}" srcOrd="0" destOrd="0" presId="urn:microsoft.com/office/officeart/2005/8/layout/orgChart1"/>
    <dgm:cxn modelId="{EEB1E7DC-9685-4B59-9AED-EA69EF5B3323}" type="presOf" srcId="{82E1C9A8-6934-4B55-91FC-0B05837B091D}" destId="{70B5AFB6-8A44-48C1-8986-54B478447D04}" srcOrd="0" destOrd="0" presId="urn:microsoft.com/office/officeart/2005/8/layout/orgChart1"/>
    <dgm:cxn modelId="{A03108E1-D17E-476E-8A73-805A060E4491}" type="presOf" srcId="{23888FBF-1A36-49E6-9EDB-83DE6ECA8E02}" destId="{DB160F31-2F3E-4BEF-B3AB-BB52268F5C8D}" srcOrd="1" destOrd="0" presId="urn:microsoft.com/office/officeart/2005/8/layout/orgChart1"/>
    <dgm:cxn modelId="{F0222757-3D16-4BE5-AE93-BA7CD222726A}" type="presParOf" srcId="{70B5AFB6-8A44-48C1-8986-54B478447D04}" destId="{956767EE-957C-4D6C-AD2E-6DDAE725A640}" srcOrd="0" destOrd="0" presId="urn:microsoft.com/office/officeart/2005/8/layout/orgChart1"/>
    <dgm:cxn modelId="{53C8B7F6-C570-478B-9874-F5C1EBC5431F}" type="presParOf" srcId="{956767EE-957C-4D6C-AD2E-6DDAE725A640}" destId="{89CB9955-52F9-4331-A793-F134646C9BE1}" srcOrd="0" destOrd="0" presId="urn:microsoft.com/office/officeart/2005/8/layout/orgChart1"/>
    <dgm:cxn modelId="{1C70FE46-5D9A-42CA-B159-4A6AF3679C80}" type="presParOf" srcId="{89CB9955-52F9-4331-A793-F134646C9BE1}" destId="{DBE318DB-BA05-47FF-990C-003B1B9AD622}" srcOrd="0" destOrd="0" presId="urn:microsoft.com/office/officeart/2005/8/layout/orgChart1"/>
    <dgm:cxn modelId="{327ED0E5-4581-4A10-8ABF-5430598EEE7C}" type="presParOf" srcId="{89CB9955-52F9-4331-A793-F134646C9BE1}" destId="{DB160F31-2F3E-4BEF-B3AB-BB52268F5C8D}" srcOrd="1" destOrd="0" presId="urn:microsoft.com/office/officeart/2005/8/layout/orgChart1"/>
    <dgm:cxn modelId="{F72617A2-E8BD-4D75-B830-961153BBEDAA}" type="presParOf" srcId="{956767EE-957C-4D6C-AD2E-6DDAE725A640}" destId="{7E2CB0EB-E3F0-4B8E-8012-CE184B996079}" srcOrd="1" destOrd="0" presId="urn:microsoft.com/office/officeart/2005/8/layout/orgChart1"/>
    <dgm:cxn modelId="{969F427A-CE27-49C3-A197-C6A294A91FA1}" type="presParOf" srcId="{7E2CB0EB-E3F0-4B8E-8012-CE184B996079}" destId="{F56F6D51-99C9-4F36-8E69-3EEC5B40BB7B}" srcOrd="0" destOrd="0" presId="urn:microsoft.com/office/officeart/2005/8/layout/orgChart1"/>
    <dgm:cxn modelId="{6F526ABE-967B-4217-B022-F45DD9D2604E}" type="presParOf" srcId="{7E2CB0EB-E3F0-4B8E-8012-CE184B996079}" destId="{45FF674C-884D-4724-B11B-7D42DF56C1BD}" srcOrd="1" destOrd="0" presId="urn:microsoft.com/office/officeart/2005/8/layout/orgChart1"/>
    <dgm:cxn modelId="{1A13A171-A37A-476E-9C73-02ABC5A72BC8}" type="presParOf" srcId="{45FF674C-884D-4724-B11B-7D42DF56C1BD}" destId="{77222E5B-BB35-426C-AE0D-59508E14342D}" srcOrd="0" destOrd="0" presId="urn:microsoft.com/office/officeart/2005/8/layout/orgChart1"/>
    <dgm:cxn modelId="{9D783F86-D575-4EDC-A103-F3CCC232FA0F}" type="presParOf" srcId="{77222E5B-BB35-426C-AE0D-59508E14342D}" destId="{7D9C8D08-EDF5-457E-B891-09A498E0DD63}" srcOrd="0" destOrd="0" presId="urn:microsoft.com/office/officeart/2005/8/layout/orgChart1"/>
    <dgm:cxn modelId="{B599A7AB-4DE5-435E-ADE1-C2E0BFC3124F}" type="presParOf" srcId="{77222E5B-BB35-426C-AE0D-59508E14342D}" destId="{63EDC2CE-4742-4016-9367-5BDA9D705FBF}" srcOrd="1" destOrd="0" presId="urn:microsoft.com/office/officeart/2005/8/layout/orgChart1"/>
    <dgm:cxn modelId="{E5D0B313-CBEB-4619-9069-425A67FC52DA}" type="presParOf" srcId="{45FF674C-884D-4724-B11B-7D42DF56C1BD}" destId="{812EDF61-F32D-480A-965C-3B48DC55B005}" srcOrd="1" destOrd="0" presId="urn:microsoft.com/office/officeart/2005/8/layout/orgChart1"/>
    <dgm:cxn modelId="{2406884B-6C6F-4E7C-B480-5D1B857C33F6}" type="presParOf" srcId="{45FF674C-884D-4724-B11B-7D42DF56C1BD}" destId="{430B0C88-D6C8-46A3-93A1-AC075F172BAC}" srcOrd="2" destOrd="0" presId="urn:microsoft.com/office/officeart/2005/8/layout/orgChart1"/>
    <dgm:cxn modelId="{85BC5876-32A3-4203-82AB-DB2FA67595CF}" type="presParOf" srcId="{7E2CB0EB-E3F0-4B8E-8012-CE184B996079}" destId="{90DB6F93-0777-4D64-8C92-E8937997EC23}" srcOrd="2" destOrd="0" presId="urn:microsoft.com/office/officeart/2005/8/layout/orgChart1"/>
    <dgm:cxn modelId="{46B4DEA9-07B0-4B01-9CED-976781EF9063}" type="presParOf" srcId="{7E2CB0EB-E3F0-4B8E-8012-CE184B996079}" destId="{5B327CDC-60FD-4B8E-A994-C6A5998BF828}" srcOrd="3" destOrd="0" presId="urn:microsoft.com/office/officeart/2005/8/layout/orgChart1"/>
    <dgm:cxn modelId="{A26AEE5C-5BEB-49D9-A13F-41E49E4110B3}" type="presParOf" srcId="{5B327CDC-60FD-4B8E-A994-C6A5998BF828}" destId="{D3457080-1DD8-4BD3-B99C-C35AA0FD35C1}" srcOrd="0" destOrd="0" presId="urn:microsoft.com/office/officeart/2005/8/layout/orgChart1"/>
    <dgm:cxn modelId="{94A5BD3E-8D15-4A00-9A82-9AA2DF7C9027}" type="presParOf" srcId="{D3457080-1DD8-4BD3-B99C-C35AA0FD35C1}" destId="{C0F85AEC-0701-47CD-8F94-D784707E0C3D}" srcOrd="0" destOrd="0" presId="urn:microsoft.com/office/officeart/2005/8/layout/orgChart1"/>
    <dgm:cxn modelId="{DA1403F8-AFCD-42FF-96E2-4A6E44F6BFA8}" type="presParOf" srcId="{D3457080-1DD8-4BD3-B99C-C35AA0FD35C1}" destId="{01A446CE-67DA-4E36-83A3-4D298F0D6D2D}" srcOrd="1" destOrd="0" presId="urn:microsoft.com/office/officeart/2005/8/layout/orgChart1"/>
    <dgm:cxn modelId="{9576C3B7-7C7C-4EAF-8723-4447D3E976EF}" type="presParOf" srcId="{5B327CDC-60FD-4B8E-A994-C6A5998BF828}" destId="{CD389446-D744-44F0-A697-1C080B1EB956}" srcOrd="1" destOrd="0" presId="urn:microsoft.com/office/officeart/2005/8/layout/orgChart1"/>
    <dgm:cxn modelId="{A78DCF51-C5C2-4A86-ADCD-36ED6596D7DD}" type="presParOf" srcId="{5B327CDC-60FD-4B8E-A994-C6A5998BF828}" destId="{3804C74A-4FFF-4EEB-A924-2B77A2359A94}" srcOrd="2" destOrd="0" presId="urn:microsoft.com/office/officeart/2005/8/layout/orgChart1"/>
    <dgm:cxn modelId="{88D97BD5-061A-45C9-B5A9-EF6C789F2B45}" type="presParOf" srcId="{7E2CB0EB-E3F0-4B8E-8012-CE184B996079}" destId="{46C1EA78-1004-402D-BD6D-52B930B9DFC9}" srcOrd="4" destOrd="0" presId="urn:microsoft.com/office/officeart/2005/8/layout/orgChart1"/>
    <dgm:cxn modelId="{4C95FFD4-5B94-49F0-9701-FCB0D11874A2}" type="presParOf" srcId="{7E2CB0EB-E3F0-4B8E-8012-CE184B996079}" destId="{BC5BCED3-6D53-4D10-A935-1B65B9F06D96}" srcOrd="5" destOrd="0" presId="urn:microsoft.com/office/officeart/2005/8/layout/orgChart1"/>
    <dgm:cxn modelId="{9A297FBB-44C2-4955-B44C-02F0631FDB62}" type="presParOf" srcId="{BC5BCED3-6D53-4D10-A935-1B65B9F06D96}" destId="{FE4C69A9-84F7-4321-AD29-95943399819A}" srcOrd="0" destOrd="0" presId="urn:microsoft.com/office/officeart/2005/8/layout/orgChart1"/>
    <dgm:cxn modelId="{531514D8-49AA-42FE-8924-59148ED4DDB0}" type="presParOf" srcId="{FE4C69A9-84F7-4321-AD29-95943399819A}" destId="{77A55726-7B4C-4FA1-8458-30CC2674E367}" srcOrd="0" destOrd="0" presId="urn:microsoft.com/office/officeart/2005/8/layout/orgChart1"/>
    <dgm:cxn modelId="{AC1E7CE3-C7F6-4153-9694-73059588DD49}" type="presParOf" srcId="{FE4C69A9-84F7-4321-AD29-95943399819A}" destId="{C9C87C1D-59C8-4731-9C05-648AA35DB388}" srcOrd="1" destOrd="0" presId="urn:microsoft.com/office/officeart/2005/8/layout/orgChart1"/>
    <dgm:cxn modelId="{2179E804-4DC4-4953-8120-B8C79DAB9D28}" type="presParOf" srcId="{BC5BCED3-6D53-4D10-A935-1B65B9F06D96}" destId="{EFEBA935-4084-42B2-A5DE-6745A4755902}" srcOrd="1" destOrd="0" presId="urn:microsoft.com/office/officeart/2005/8/layout/orgChart1"/>
    <dgm:cxn modelId="{0BA9E82D-0FA7-413A-A6AD-CA3743E0260F}" type="presParOf" srcId="{BC5BCED3-6D53-4D10-A935-1B65B9F06D96}" destId="{265DBCDC-B66F-43B7-9EF5-95C33A1DA3DE}" srcOrd="2" destOrd="0" presId="urn:microsoft.com/office/officeart/2005/8/layout/orgChart1"/>
    <dgm:cxn modelId="{9E768451-2669-4D5C-B654-8C9035CEFC9F}" type="presParOf" srcId="{956767EE-957C-4D6C-AD2E-6DDAE725A640}" destId="{CF5C564C-026D-42C9-B6FC-CA78D5A7D5C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6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6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A7BD91-BB84-466E-9776-441C3B0E0984}" type="doc">
      <dgm:prSet loTypeId="urn:microsoft.com/office/officeart/2005/8/layout/chevron1" loCatId="process" qsTypeId="urn:microsoft.com/office/officeart/2005/8/quickstyle/simple1" qsCatId="simple" csTypeId="urn:microsoft.com/office/officeart/2005/8/colors/accent3_2" csCatId="accent3" phldr="1"/>
      <dgm:spPr/>
    </dgm:pt>
    <dgm:pt modelId="{052D8F0D-6650-491F-85BD-B92F1EA31694}">
      <dgm:prSet phldrT="[Text]"/>
      <dgm:spPr>
        <a:solidFill>
          <a:schemeClr val="bg1">
            <a:lumMod val="85000"/>
          </a:schemeClr>
        </a:solidFill>
      </dgm:spPr>
      <dgm:t>
        <a:bodyPr/>
        <a:lstStyle/>
        <a:p>
          <a:r>
            <a:rPr lang="en-US"/>
            <a:t>Motivation</a:t>
          </a:r>
        </a:p>
      </dgm:t>
    </dgm:pt>
    <dgm:pt modelId="{468CEFE5-E58E-4946-90FD-772CFAF56027}" type="parTrans" cxnId="{6DF7F364-FDD5-44F4-B2BE-D80BFA8571CA}">
      <dgm:prSet/>
      <dgm:spPr/>
      <dgm:t>
        <a:bodyPr/>
        <a:lstStyle/>
        <a:p>
          <a:endParaRPr lang="en-US"/>
        </a:p>
      </dgm:t>
    </dgm:pt>
    <dgm:pt modelId="{9D90708E-1AFF-4F29-AFDA-344EE9867B50}" type="sibTrans" cxnId="{6DF7F364-FDD5-44F4-B2BE-D80BFA8571CA}">
      <dgm:prSet/>
      <dgm:spPr/>
      <dgm:t>
        <a:bodyPr/>
        <a:lstStyle/>
        <a:p>
          <a:endParaRPr lang="en-US"/>
        </a:p>
      </dgm:t>
    </dgm:pt>
    <dgm:pt modelId="{48F22EC4-DA4D-4F90-8B63-DCCF26F2B93E}">
      <dgm:prSet phldrT="[Text]"/>
      <dgm:spPr>
        <a:solidFill>
          <a:schemeClr val="bg1">
            <a:lumMod val="65000"/>
          </a:schemeClr>
        </a:solidFill>
      </dgm:spPr>
      <dgm:t>
        <a:bodyPr/>
        <a:lstStyle/>
        <a:p>
          <a:r>
            <a:rPr lang="en-US"/>
            <a:t>Background</a:t>
          </a:r>
        </a:p>
      </dgm:t>
    </dgm:pt>
    <dgm:pt modelId="{1D30F971-DDF7-4D88-8E44-F3631655A6D0}" type="parTrans" cxnId="{2978E23A-2465-4496-91A0-B9D97D34EBE2}">
      <dgm:prSet/>
      <dgm:spPr/>
      <dgm:t>
        <a:bodyPr/>
        <a:lstStyle/>
        <a:p>
          <a:endParaRPr lang="en-US"/>
        </a:p>
      </dgm:t>
    </dgm:pt>
    <dgm:pt modelId="{BF4B5FBC-B829-4C9F-B865-459B8759F2BE}" type="sibTrans" cxnId="{2978E23A-2465-4496-91A0-B9D97D34EBE2}">
      <dgm:prSet/>
      <dgm:spPr/>
      <dgm:t>
        <a:bodyPr/>
        <a:lstStyle/>
        <a:p>
          <a:endParaRPr lang="en-US"/>
        </a:p>
      </dgm:t>
    </dgm:pt>
    <dgm:pt modelId="{FC87F798-5C8E-4F6C-8D03-F9761B73DC0B}">
      <dgm:prSet phldrT="[Text]"/>
      <dgm:spPr>
        <a:solidFill>
          <a:schemeClr val="bg1">
            <a:lumMod val="85000"/>
          </a:schemeClr>
        </a:solidFill>
      </dgm:spPr>
      <dgm:t>
        <a:bodyPr/>
        <a:lstStyle/>
        <a:p>
          <a:r>
            <a:rPr lang="en-US"/>
            <a:t>Problem Formulation</a:t>
          </a:r>
        </a:p>
      </dgm:t>
    </dgm:pt>
    <dgm:pt modelId="{C69900DD-FD86-470E-8150-0F74BBC0A763}" type="parTrans" cxnId="{4020B36F-1D8A-488D-AADD-B11CB70009A4}">
      <dgm:prSet/>
      <dgm:spPr/>
      <dgm:t>
        <a:bodyPr/>
        <a:lstStyle/>
        <a:p>
          <a:endParaRPr lang="en-US"/>
        </a:p>
      </dgm:t>
    </dgm:pt>
    <dgm:pt modelId="{FF7C6D27-A5D0-4501-BDEC-DD267606A2D8}" type="sibTrans" cxnId="{4020B36F-1D8A-488D-AADD-B11CB70009A4}">
      <dgm:prSet/>
      <dgm:spPr/>
      <dgm:t>
        <a:bodyPr/>
        <a:lstStyle/>
        <a:p>
          <a:endParaRPr lang="en-US"/>
        </a:p>
      </dgm:t>
    </dgm:pt>
    <dgm:pt modelId="{6CEA7C8D-658C-4240-845D-CC0C6E0B99EC}">
      <dgm:prSet phldrT="[Text]"/>
      <dgm:spPr>
        <a:solidFill>
          <a:schemeClr val="bg1">
            <a:lumMod val="85000"/>
          </a:schemeClr>
        </a:solidFill>
      </dgm:spPr>
      <dgm:t>
        <a:bodyPr/>
        <a:lstStyle/>
        <a:p>
          <a:r>
            <a:rPr lang="en-US"/>
            <a:t>Results</a:t>
          </a:r>
        </a:p>
      </dgm:t>
    </dgm:pt>
    <dgm:pt modelId="{DB4E44C1-E6DD-4069-889F-F83F441D94CF}" type="parTrans" cxnId="{A235B3C2-35F2-409C-AF58-FE8B00CB81AF}">
      <dgm:prSet/>
      <dgm:spPr/>
      <dgm:t>
        <a:bodyPr/>
        <a:lstStyle/>
        <a:p>
          <a:endParaRPr lang="en-US"/>
        </a:p>
      </dgm:t>
    </dgm:pt>
    <dgm:pt modelId="{48F3792E-54EB-4814-A85D-B35F4A218F5C}" type="sibTrans" cxnId="{A235B3C2-35F2-409C-AF58-FE8B00CB81AF}">
      <dgm:prSet/>
      <dgm:spPr/>
      <dgm:t>
        <a:bodyPr/>
        <a:lstStyle/>
        <a:p>
          <a:endParaRPr lang="en-US"/>
        </a:p>
      </dgm:t>
    </dgm:pt>
    <dgm:pt modelId="{19F57255-01EC-4344-9F26-D14B9DBAE767}">
      <dgm:prSet phldrT="[Text]"/>
      <dgm:spPr>
        <a:solidFill>
          <a:schemeClr val="bg1">
            <a:lumMod val="85000"/>
          </a:schemeClr>
        </a:solidFill>
      </dgm:spPr>
      <dgm:t>
        <a:bodyPr/>
        <a:lstStyle/>
        <a:p>
          <a:r>
            <a:rPr lang="en-US"/>
            <a:t>Case Study</a:t>
          </a:r>
        </a:p>
      </dgm:t>
    </dgm:pt>
    <dgm:pt modelId="{9371AEBB-2248-4683-B251-F0112D0899FD}" type="parTrans" cxnId="{ECDAB560-744B-41AD-8465-219BE49223CD}">
      <dgm:prSet/>
      <dgm:spPr/>
      <dgm:t>
        <a:bodyPr/>
        <a:lstStyle/>
        <a:p>
          <a:endParaRPr lang="en-US"/>
        </a:p>
      </dgm:t>
    </dgm:pt>
    <dgm:pt modelId="{DC5F44DF-4B3F-4CFA-A1F3-F0D1D26EE06F}" type="sibTrans" cxnId="{ECDAB560-744B-41AD-8465-219BE49223CD}">
      <dgm:prSet/>
      <dgm:spPr/>
      <dgm:t>
        <a:bodyPr/>
        <a:lstStyle/>
        <a:p>
          <a:endParaRPr lang="en-US"/>
        </a:p>
      </dgm:t>
    </dgm:pt>
    <dgm:pt modelId="{B5B43EFC-4774-42B8-9132-71AC0D5E4240}">
      <dgm:prSet phldrT="[Text]"/>
      <dgm:spPr>
        <a:solidFill>
          <a:schemeClr val="bg1">
            <a:lumMod val="85000"/>
          </a:schemeClr>
        </a:solidFill>
      </dgm:spPr>
      <dgm:t>
        <a:bodyPr/>
        <a:lstStyle/>
        <a:p>
          <a:r>
            <a:rPr lang="en-US"/>
            <a:t>Discussion</a:t>
          </a:r>
        </a:p>
      </dgm:t>
    </dgm:pt>
    <dgm:pt modelId="{AA9BAE5C-AAEE-4805-9171-965E391BA7F6}" type="parTrans" cxnId="{B0EE28D6-9C9E-4FB1-AB3F-8CA2D1A9001B}">
      <dgm:prSet/>
      <dgm:spPr/>
      <dgm:t>
        <a:bodyPr/>
        <a:lstStyle/>
        <a:p>
          <a:endParaRPr lang="en-US"/>
        </a:p>
      </dgm:t>
    </dgm:pt>
    <dgm:pt modelId="{4FD5FAE8-1E99-449B-B15D-53DFFB70DBDC}" type="sibTrans" cxnId="{B0EE28D6-9C9E-4FB1-AB3F-8CA2D1A9001B}">
      <dgm:prSet/>
      <dgm:spPr/>
      <dgm:t>
        <a:bodyPr/>
        <a:lstStyle/>
        <a:p>
          <a:endParaRPr lang="en-US"/>
        </a:p>
      </dgm:t>
    </dgm:pt>
    <dgm:pt modelId="{3707E9E3-F6D1-4753-A9C3-14D106D4D2C7}" type="pres">
      <dgm:prSet presAssocID="{4DA7BD91-BB84-466E-9776-441C3B0E0984}" presName="Name0" presStyleCnt="0">
        <dgm:presLayoutVars>
          <dgm:dir/>
          <dgm:animLvl val="lvl"/>
          <dgm:resizeHandles val="exact"/>
        </dgm:presLayoutVars>
      </dgm:prSet>
      <dgm:spPr/>
    </dgm:pt>
    <dgm:pt modelId="{F86B40CF-21B0-4931-88DA-6761822CDBE6}" type="pres">
      <dgm:prSet presAssocID="{052D8F0D-6650-491F-85BD-B92F1EA31694}" presName="parTxOnly" presStyleLbl="node1" presStyleIdx="0" presStyleCnt="6">
        <dgm:presLayoutVars>
          <dgm:chMax val="0"/>
          <dgm:chPref val="0"/>
          <dgm:bulletEnabled val="1"/>
        </dgm:presLayoutVars>
      </dgm:prSet>
      <dgm:spPr/>
    </dgm:pt>
    <dgm:pt modelId="{82C48D2E-BAAC-42D4-8C52-B9709732F9BA}" type="pres">
      <dgm:prSet presAssocID="{9D90708E-1AFF-4F29-AFDA-344EE9867B50}" presName="parTxOnlySpace" presStyleCnt="0"/>
      <dgm:spPr/>
    </dgm:pt>
    <dgm:pt modelId="{2FA9F5AD-55DC-440A-AE1F-4A4AD97C11B8}" type="pres">
      <dgm:prSet presAssocID="{48F22EC4-DA4D-4F90-8B63-DCCF26F2B93E}" presName="parTxOnly" presStyleLbl="node1" presStyleIdx="1" presStyleCnt="6">
        <dgm:presLayoutVars>
          <dgm:chMax val="0"/>
          <dgm:chPref val="0"/>
          <dgm:bulletEnabled val="1"/>
        </dgm:presLayoutVars>
      </dgm:prSet>
      <dgm:spPr/>
    </dgm:pt>
    <dgm:pt modelId="{18778D1B-C583-46BE-9833-2C6CAD2A35D0}" type="pres">
      <dgm:prSet presAssocID="{BF4B5FBC-B829-4C9F-B865-459B8759F2BE}" presName="parTxOnlySpace" presStyleCnt="0"/>
      <dgm:spPr/>
    </dgm:pt>
    <dgm:pt modelId="{B9C49CD1-71CA-4402-AC74-B27633A30E38}" type="pres">
      <dgm:prSet presAssocID="{19F57255-01EC-4344-9F26-D14B9DBAE767}" presName="parTxOnly" presStyleLbl="node1" presStyleIdx="2" presStyleCnt="6">
        <dgm:presLayoutVars>
          <dgm:chMax val="0"/>
          <dgm:chPref val="0"/>
          <dgm:bulletEnabled val="1"/>
        </dgm:presLayoutVars>
      </dgm:prSet>
      <dgm:spPr/>
    </dgm:pt>
    <dgm:pt modelId="{6D2FE728-12CB-4213-9C35-BCD75087B413}" type="pres">
      <dgm:prSet presAssocID="{DC5F44DF-4B3F-4CFA-A1F3-F0D1D26EE06F}" presName="parTxOnlySpace" presStyleCnt="0"/>
      <dgm:spPr/>
    </dgm:pt>
    <dgm:pt modelId="{125165EC-4187-45C4-87BB-D6F94B08B046}" type="pres">
      <dgm:prSet presAssocID="{FC87F798-5C8E-4F6C-8D03-F9761B73DC0B}" presName="parTxOnly" presStyleLbl="node1" presStyleIdx="3" presStyleCnt="6">
        <dgm:presLayoutVars>
          <dgm:chMax val="0"/>
          <dgm:chPref val="0"/>
          <dgm:bulletEnabled val="1"/>
        </dgm:presLayoutVars>
      </dgm:prSet>
      <dgm:spPr/>
    </dgm:pt>
    <dgm:pt modelId="{AE73760D-7B04-458A-BFA4-47B9833F516F}" type="pres">
      <dgm:prSet presAssocID="{FF7C6D27-A5D0-4501-BDEC-DD267606A2D8}" presName="parTxOnlySpace" presStyleCnt="0"/>
      <dgm:spPr/>
    </dgm:pt>
    <dgm:pt modelId="{F0A1F717-4D74-45D3-B03F-745605E8FB70}" type="pres">
      <dgm:prSet presAssocID="{6CEA7C8D-658C-4240-845D-CC0C6E0B99EC}" presName="parTxOnly" presStyleLbl="node1" presStyleIdx="4" presStyleCnt="6">
        <dgm:presLayoutVars>
          <dgm:chMax val="0"/>
          <dgm:chPref val="0"/>
          <dgm:bulletEnabled val="1"/>
        </dgm:presLayoutVars>
      </dgm:prSet>
      <dgm:spPr/>
    </dgm:pt>
    <dgm:pt modelId="{F57F799C-7959-46B6-B8BA-86AF86752536}" type="pres">
      <dgm:prSet presAssocID="{48F3792E-54EB-4814-A85D-B35F4A218F5C}" presName="parTxOnlySpace" presStyleCnt="0"/>
      <dgm:spPr/>
    </dgm:pt>
    <dgm:pt modelId="{AFF98EE8-E8AD-49FB-B2E0-8BF827878A7F}" type="pres">
      <dgm:prSet presAssocID="{B5B43EFC-4774-42B8-9132-71AC0D5E4240}" presName="parTxOnly" presStyleLbl="node1" presStyleIdx="5" presStyleCnt="6">
        <dgm:presLayoutVars>
          <dgm:chMax val="0"/>
          <dgm:chPref val="0"/>
          <dgm:bulletEnabled val="1"/>
        </dgm:presLayoutVars>
      </dgm:prSet>
      <dgm:spPr/>
    </dgm:pt>
  </dgm:ptLst>
  <dgm:cxnLst>
    <dgm:cxn modelId="{CCB54A02-9661-4809-BA82-ED261CCF088A}" type="presOf" srcId="{052D8F0D-6650-491F-85BD-B92F1EA31694}" destId="{F86B40CF-21B0-4931-88DA-6761822CDBE6}" srcOrd="0" destOrd="0" presId="urn:microsoft.com/office/officeart/2005/8/layout/chevron1"/>
    <dgm:cxn modelId="{7F64C226-691C-4AA1-9953-ADFB2DC9188E}" type="presOf" srcId="{4DA7BD91-BB84-466E-9776-441C3B0E0984}" destId="{3707E9E3-F6D1-4753-A9C3-14D106D4D2C7}" srcOrd="0" destOrd="0" presId="urn:microsoft.com/office/officeart/2005/8/layout/chevron1"/>
    <dgm:cxn modelId="{FA3FBD3A-381E-45F5-9B77-8A3E9D47BEAD}" type="presOf" srcId="{6CEA7C8D-658C-4240-845D-CC0C6E0B99EC}" destId="{F0A1F717-4D74-45D3-B03F-745605E8FB70}" srcOrd="0" destOrd="0" presId="urn:microsoft.com/office/officeart/2005/8/layout/chevron1"/>
    <dgm:cxn modelId="{2978E23A-2465-4496-91A0-B9D97D34EBE2}" srcId="{4DA7BD91-BB84-466E-9776-441C3B0E0984}" destId="{48F22EC4-DA4D-4F90-8B63-DCCF26F2B93E}" srcOrd="1" destOrd="0" parTransId="{1D30F971-DDF7-4D88-8E44-F3631655A6D0}" sibTransId="{BF4B5FBC-B829-4C9F-B865-459B8759F2BE}"/>
    <dgm:cxn modelId="{E70D435E-0FE4-4061-BF18-51EBEF090FD9}" type="presOf" srcId="{19F57255-01EC-4344-9F26-D14B9DBAE767}" destId="{B9C49CD1-71CA-4402-AC74-B27633A30E38}" srcOrd="0" destOrd="0" presId="urn:microsoft.com/office/officeart/2005/8/layout/chevron1"/>
    <dgm:cxn modelId="{ECDAB560-744B-41AD-8465-219BE49223CD}" srcId="{4DA7BD91-BB84-466E-9776-441C3B0E0984}" destId="{19F57255-01EC-4344-9F26-D14B9DBAE767}" srcOrd="2" destOrd="0" parTransId="{9371AEBB-2248-4683-B251-F0112D0899FD}" sibTransId="{DC5F44DF-4B3F-4CFA-A1F3-F0D1D26EE06F}"/>
    <dgm:cxn modelId="{6DF7F364-FDD5-44F4-B2BE-D80BFA8571CA}" srcId="{4DA7BD91-BB84-466E-9776-441C3B0E0984}" destId="{052D8F0D-6650-491F-85BD-B92F1EA31694}" srcOrd="0" destOrd="0" parTransId="{468CEFE5-E58E-4946-90FD-772CFAF56027}" sibTransId="{9D90708E-1AFF-4F29-AFDA-344EE9867B50}"/>
    <dgm:cxn modelId="{4020B36F-1D8A-488D-AADD-B11CB70009A4}" srcId="{4DA7BD91-BB84-466E-9776-441C3B0E0984}" destId="{FC87F798-5C8E-4F6C-8D03-F9761B73DC0B}" srcOrd="3" destOrd="0" parTransId="{C69900DD-FD86-470E-8150-0F74BBC0A763}" sibTransId="{FF7C6D27-A5D0-4501-BDEC-DD267606A2D8}"/>
    <dgm:cxn modelId="{6D50BFA5-473B-4BB5-8AA3-CBF03C004F80}" type="presOf" srcId="{FC87F798-5C8E-4F6C-8D03-F9761B73DC0B}" destId="{125165EC-4187-45C4-87BB-D6F94B08B046}" srcOrd="0" destOrd="0" presId="urn:microsoft.com/office/officeart/2005/8/layout/chevron1"/>
    <dgm:cxn modelId="{A235B3C2-35F2-409C-AF58-FE8B00CB81AF}" srcId="{4DA7BD91-BB84-466E-9776-441C3B0E0984}" destId="{6CEA7C8D-658C-4240-845D-CC0C6E0B99EC}" srcOrd="4" destOrd="0" parTransId="{DB4E44C1-E6DD-4069-889F-F83F441D94CF}" sibTransId="{48F3792E-54EB-4814-A85D-B35F4A218F5C}"/>
    <dgm:cxn modelId="{4443D3CF-DB2E-4412-B7D5-6A8BE8BBAEB2}" type="presOf" srcId="{48F22EC4-DA4D-4F90-8B63-DCCF26F2B93E}" destId="{2FA9F5AD-55DC-440A-AE1F-4A4AD97C11B8}" srcOrd="0" destOrd="0" presId="urn:microsoft.com/office/officeart/2005/8/layout/chevron1"/>
    <dgm:cxn modelId="{B0EE28D6-9C9E-4FB1-AB3F-8CA2D1A9001B}" srcId="{4DA7BD91-BB84-466E-9776-441C3B0E0984}" destId="{B5B43EFC-4774-42B8-9132-71AC0D5E4240}" srcOrd="5" destOrd="0" parTransId="{AA9BAE5C-AAEE-4805-9171-965E391BA7F6}" sibTransId="{4FD5FAE8-1E99-449B-B15D-53DFFB70DBDC}"/>
    <dgm:cxn modelId="{9B01C1E8-9C48-4010-9F28-C8586EADFF3A}" type="presOf" srcId="{B5B43EFC-4774-42B8-9132-71AC0D5E4240}" destId="{AFF98EE8-E8AD-49FB-B2E0-8BF827878A7F}" srcOrd="0" destOrd="0" presId="urn:microsoft.com/office/officeart/2005/8/layout/chevron1"/>
    <dgm:cxn modelId="{2DD67FC2-8637-43C9-BE0E-87A18B633ED4}" type="presParOf" srcId="{3707E9E3-F6D1-4753-A9C3-14D106D4D2C7}" destId="{F86B40CF-21B0-4931-88DA-6761822CDBE6}" srcOrd="0" destOrd="0" presId="urn:microsoft.com/office/officeart/2005/8/layout/chevron1"/>
    <dgm:cxn modelId="{8C3C980F-030F-40D5-A6BF-C18EA0B205AF}" type="presParOf" srcId="{3707E9E3-F6D1-4753-A9C3-14D106D4D2C7}" destId="{82C48D2E-BAAC-42D4-8C52-B9709732F9BA}" srcOrd="1" destOrd="0" presId="urn:microsoft.com/office/officeart/2005/8/layout/chevron1"/>
    <dgm:cxn modelId="{A5660F13-0884-4B39-8F35-46481C14DA68}" type="presParOf" srcId="{3707E9E3-F6D1-4753-A9C3-14D106D4D2C7}" destId="{2FA9F5AD-55DC-440A-AE1F-4A4AD97C11B8}" srcOrd="2" destOrd="0" presId="urn:microsoft.com/office/officeart/2005/8/layout/chevron1"/>
    <dgm:cxn modelId="{67359445-92A1-4C8A-AB58-F3118C88F338}" type="presParOf" srcId="{3707E9E3-F6D1-4753-A9C3-14D106D4D2C7}" destId="{18778D1B-C583-46BE-9833-2C6CAD2A35D0}" srcOrd="3" destOrd="0" presId="urn:microsoft.com/office/officeart/2005/8/layout/chevron1"/>
    <dgm:cxn modelId="{C9CE21DD-8C95-4831-B147-EA0502D5EBB3}" type="presParOf" srcId="{3707E9E3-F6D1-4753-A9C3-14D106D4D2C7}" destId="{B9C49CD1-71CA-4402-AC74-B27633A30E38}" srcOrd="4" destOrd="0" presId="urn:microsoft.com/office/officeart/2005/8/layout/chevron1"/>
    <dgm:cxn modelId="{D9DB7117-D9B8-426A-A18D-5DCEFEB3B4CF}" type="presParOf" srcId="{3707E9E3-F6D1-4753-A9C3-14D106D4D2C7}" destId="{6D2FE728-12CB-4213-9C35-BCD75087B413}" srcOrd="5" destOrd="0" presId="urn:microsoft.com/office/officeart/2005/8/layout/chevron1"/>
    <dgm:cxn modelId="{E57424BC-749A-4F7A-85DC-5CA08D045718}" type="presParOf" srcId="{3707E9E3-F6D1-4753-A9C3-14D106D4D2C7}" destId="{125165EC-4187-45C4-87BB-D6F94B08B046}" srcOrd="6" destOrd="0" presId="urn:microsoft.com/office/officeart/2005/8/layout/chevron1"/>
    <dgm:cxn modelId="{23B9309E-E600-49A8-8079-5E70D7DAA686}" type="presParOf" srcId="{3707E9E3-F6D1-4753-A9C3-14D106D4D2C7}" destId="{AE73760D-7B04-458A-BFA4-47B9833F516F}" srcOrd="7" destOrd="0" presId="urn:microsoft.com/office/officeart/2005/8/layout/chevron1"/>
    <dgm:cxn modelId="{3C58555E-C56A-4A15-909C-9FFE1A236828}" type="presParOf" srcId="{3707E9E3-F6D1-4753-A9C3-14D106D4D2C7}" destId="{F0A1F717-4D74-45D3-B03F-745605E8FB70}" srcOrd="8" destOrd="0" presId="urn:microsoft.com/office/officeart/2005/8/layout/chevron1"/>
    <dgm:cxn modelId="{028C64BC-0206-4FEB-BAAE-735ADA10B3C5}" type="presParOf" srcId="{3707E9E3-F6D1-4753-A9C3-14D106D4D2C7}" destId="{F57F799C-7959-46B6-B8BA-86AF86752536}" srcOrd="9" destOrd="0" presId="urn:microsoft.com/office/officeart/2005/8/layout/chevron1"/>
    <dgm:cxn modelId="{153E2994-AD8E-47F7-AE5E-E3BE546A99DE}" type="presParOf" srcId="{3707E9E3-F6D1-4753-A9C3-14D106D4D2C7}" destId="{AFF98EE8-E8AD-49FB-B2E0-8BF827878A7F}" srcOrd="10"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1EA78-1004-402D-BD6D-52B930B9DFC9}">
      <dsp:nvSpPr>
        <dsp:cNvPr id="0" name=""/>
        <dsp:cNvSpPr/>
      </dsp:nvSpPr>
      <dsp:spPr>
        <a:xfrm>
          <a:off x="5257800" y="1852864"/>
          <a:ext cx="3719932" cy="645608"/>
        </a:xfrm>
        <a:custGeom>
          <a:avLst/>
          <a:gdLst/>
          <a:ahLst/>
          <a:cxnLst/>
          <a:rect l="0" t="0" r="0" b="0"/>
          <a:pathLst>
            <a:path>
              <a:moveTo>
                <a:pt x="0" y="0"/>
              </a:moveTo>
              <a:lnTo>
                <a:pt x="0" y="322804"/>
              </a:lnTo>
              <a:lnTo>
                <a:pt x="3719932" y="322804"/>
              </a:lnTo>
              <a:lnTo>
                <a:pt x="3719932" y="6456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DB6F93-0777-4D64-8C92-E8937997EC23}">
      <dsp:nvSpPr>
        <dsp:cNvPr id="0" name=""/>
        <dsp:cNvSpPr/>
      </dsp:nvSpPr>
      <dsp:spPr>
        <a:xfrm>
          <a:off x="5212080" y="1852864"/>
          <a:ext cx="91440" cy="645608"/>
        </a:xfrm>
        <a:custGeom>
          <a:avLst/>
          <a:gdLst/>
          <a:ahLst/>
          <a:cxnLst/>
          <a:rect l="0" t="0" r="0" b="0"/>
          <a:pathLst>
            <a:path>
              <a:moveTo>
                <a:pt x="45720" y="0"/>
              </a:moveTo>
              <a:lnTo>
                <a:pt x="45720" y="6456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6F6D51-99C9-4F36-8E69-3EEC5B40BB7B}">
      <dsp:nvSpPr>
        <dsp:cNvPr id="0" name=""/>
        <dsp:cNvSpPr/>
      </dsp:nvSpPr>
      <dsp:spPr>
        <a:xfrm>
          <a:off x="1537867" y="1852864"/>
          <a:ext cx="3719932" cy="645608"/>
        </a:xfrm>
        <a:custGeom>
          <a:avLst/>
          <a:gdLst/>
          <a:ahLst/>
          <a:cxnLst/>
          <a:rect l="0" t="0" r="0" b="0"/>
          <a:pathLst>
            <a:path>
              <a:moveTo>
                <a:pt x="3719932" y="0"/>
              </a:moveTo>
              <a:lnTo>
                <a:pt x="3719932" y="322804"/>
              </a:lnTo>
              <a:lnTo>
                <a:pt x="0" y="322804"/>
              </a:lnTo>
              <a:lnTo>
                <a:pt x="0" y="64560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E318DB-BA05-47FF-990C-003B1B9AD622}">
      <dsp:nvSpPr>
        <dsp:cNvPr id="0" name=""/>
        <dsp:cNvSpPr/>
      </dsp:nvSpPr>
      <dsp:spPr>
        <a:xfrm>
          <a:off x="3720638" y="315702"/>
          <a:ext cx="3074323" cy="15371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Calibri Light" panose="020F0302020204030204"/>
            </a:rPr>
            <a:t>Location </a:t>
          </a:r>
          <a:r>
            <a:rPr lang="en-US" sz="3500" b="0" i="0" u="none" strike="noStrike" kern="1200" cap="none" baseline="0" noProof="0">
              <a:solidFill>
                <a:schemeClr val="bg1"/>
              </a:solidFill>
              <a:latin typeface="Calibri Light"/>
              <a:cs typeface="Calibri Light"/>
            </a:rPr>
            <a:t>Routing</a:t>
          </a:r>
          <a:r>
            <a:rPr lang="en-US" sz="3500" kern="1200">
              <a:latin typeface="Calibri Light" panose="020F0302020204030204"/>
            </a:rPr>
            <a:t> Problem</a:t>
          </a:r>
          <a:endParaRPr lang="en-US" sz="3500" kern="1200"/>
        </a:p>
      </dsp:txBody>
      <dsp:txXfrm>
        <a:off x="3720638" y="315702"/>
        <a:ext cx="3074323" cy="1537161"/>
      </dsp:txXfrm>
    </dsp:sp>
    <dsp:sp modelId="{7D9C8D08-EDF5-457E-B891-09A498E0DD63}">
      <dsp:nvSpPr>
        <dsp:cNvPr id="0" name=""/>
        <dsp:cNvSpPr/>
      </dsp:nvSpPr>
      <dsp:spPr>
        <a:xfrm>
          <a:off x="706" y="2498473"/>
          <a:ext cx="3074323" cy="15371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Calibri Light" panose="020F0302020204030204"/>
            </a:rPr>
            <a:t>Exact Solutions</a:t>
          </a:r>
          <a:endParaRPr lang="en-US" sz="3500" kern="1200"/>
        </a:p>
      </dsp:txBody>
      <dsp:txXfrm>
        <a:off x="706" y="2498473"/>
        <a:ext cx="3074323" cy="1537161"/>
      </dsp:txXfrm>
    </dsp:sp>
    <dsp:sp modelId="{C0F85AEC-0701-47CD-8F94-D784707E0C3D}">
      <dsp:nvSpPr>
        <dsp:cNvPr id="0" name=""/>
        <dsp:cNvSpPr/>
      </dsp:nvSpPr>
      <dsp:spPr>
        <a:xfrm>
          <a:off x="3720638" y="2498473"/>
          <a:ext cx="3074323" cy="15371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Calibri Light" panose="020F0302020204030204"/>
            </a:rPr>
            <a:t>Heuristic Algorithms</a:t>
          </a:r>
          <a:endParaRPr lang="en-US" sz="3500" kern="1200"/>
        </a:p>
      </dsp:txBody>
      <dsp:txXfrm>
        <a:off x="3720638" y="2498473"/>
        <a:ext cx="3074323" cy="1537161"/>
      </dsp:txXfrm>
    </dsp:sp>
    <dsp:sp modelId="{77A55726-7B4C-4FA1-8458-30CC2674E367}">
      <dsp:nvSpPr>
        <dsp:cNvPr id="0" name=""/>
        <dsp:cNvSpPr/>
      </dsp:nvSpPr>
      <dsp:spPr>
        <a:xfrm>
          <a:off x="7440570" y="2498473"/>
          <a:ext cx="3074323" cy="153716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en-US" sz="3500" kern="1200">
              <a:latin typeface="Calibri Light" panose="020F0302020204030204"/>
            </a:rPr>
            <a:t>Metaheuristic Algorithms</a:t>
          </a:r>
          <a:endParaRPr lang="en-US" sz="3500" kern="1200"/>
        </a:p>
      </dsp:txBody>
      <dsp:txXfrm>
        <a:off x="7440570" y="2498473"/>
        <a:ext cx="3074323" cy="15371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B40CF-21B0-4931-88DA-6761822CDBE6}">
      <dsp:nvSpPr>
        <dsp:cNvPr id="0" name=""/>
        <dsp:cNvSpPr/>
      </dsp:nvSpPr>
      <dsp:spPr>
        <a:xfrm>
          <a:off x="550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Motivation</a:t>
          </a:r>
        </a:p>
      </dsp:txBody>
      <dsp:txXfrm>
        <a:off x="155654" y="0"/>
        <a:ext cx="1746336" cy="300306"/>
      </dsp:txXfrm>
    </dsp:sp>
    <dsp:sp modelId="{2FA9F5AD-55DC-440A-AE1F-4A4AD97C11B8}">
      <dsp:nvSpPr>
        <dsp:cNvPr id="0" name=""/>
        <dsp:cNvSpPr/>
      </dsp:nvSpPr>
      <dsp:spPr>
        <a:xfrm>
          <a:off x="1847479" y="0"/>
          <a:ext cx="2046642" cy="300306"/>
        </a:xfrm>
        <a:prstGeom prst="chevron">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Background</a:t>
          </a:r>
        </a:p>
      </dsp:txBody>
      <dsp:txXfrm>
        <a:off x="1997632" y="0"/>
        <a:ext cx="1746336" cy="300306"/>
      </dsp:txXfrm>
    </dsp:sp>
    <dsp:sp modelId="{B9C49CD1-71CA-4402-AC74-B27633A30E38}">
      <dsp:nvSpPr>
        <dsp:cNvPr id="0" name=""/>
        <dsp:cNvSpPr/>
      </dsp:nvSpPr>
      <dsp:spPr>
        <a:xfrm>
          <a:off x="3689457"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Case Study</a:t>
          </a:r>
        </a:p>
      </dsp:txBody>
      <dsp:txXfrm>
        <a:off x="3839610" y="0"/>
        <a:ext cx="1746336" cy="300306"/>
      </dsp:txXfrm>
    </dsp:sp>
    <dsp:sp modelId="{125165EC-4187-45C4-87BB-D6F94B08B046}">
      <dsp:nvSpPr>
        <dsp:cNvPr id="0" name=""/>
        <dsp:cNvSpPr/>
      </dsp:nvSpPr>
      <dsp:spPr>
        <a:xfrm>
          <a:off x="5531435"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Problem Formulation</a:t>
          </a:r>
        </a:p>
      </dsp:txBody>
      <dsp:txXfrm>
        <a:off x="5681588" y="0"/>
        <a:ext cx="1746336" cy="300306"/>
      </dsp:txXfrm>
    </dsp:sp>
    <dsp:sp modelId="{F0A1F717-4D74-45D3-B03F-745605E8FB70}">
      <dsp:nvSpPr>
        <dsp:cNvPr id="0" name=""/>
        <dsp:cNvSpPr/>
      </dsp:nvSpPr>
      <dsp:spPr>
        <a:xfrm>
          <a:off x="7373413"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Results</a:t>
          </a:r>
        </a:p>
      </dsp:txBody>
      <dsp:txXfrm>
        <a:off x="7523566" y="0"/>
        <a:ext cx="1746336" cy="300306"/>
      </dsp:txXfrm>
    </dsp:sp>
    <dsp:sp modelId="{AFF98EE8-E8AD-49FB-B2E0-8BF827878A7F}">
      <dsp:nvSpPr>
        <dsp:cNvPr id="0" name=""/>
        <dsp:cNvSpPr/>
      </dsp:nvSpPr>
      <dsp:spPr>
        <a:xfrm>
          <a:off x="9215391" y="0"/>
          <a:ext cx="2046642" cy="300306"/>
        </a:xfrm>
        <a:prstGeom prst="chevron">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a:t>Discussion</a:t>
          </a:r>
        </a:p>
      </dsp:txBody>
      <dsp:txXfrm>
        <a:off x="9365544" y="0"/>
        <a:ext cx="1746336" cy="3003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5F300F-AB4A-401A-872B-7442506C63FF}" type="datetimeFigureOut">
              <a:rPr lang="en-US" smtClean="0"/>
              <a:t>12/10/2019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A31DB7-87DA-480E-AE1C-7C9BF84E9DF9}" type="slidenum">
              <a:rPr lang="en-US" smtClean="0"/>
              <a:t>‹#›</a:t>
            </a:fld>
            <a:endParaRPr lang="en-US"/>
          </a:p>
        </p:txBody>
      </p:sp>
    </p:spTree>
    <p:extLst>
      <p:ext uri="{BB962C8B-B14F-4D97-AF65-F5344CB8AC3E}">
        <p14:creationId xmlns:p14="http://schemas.microsoft.com/office/powerpoint/2010/main" val="2342972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Ximi</a:t>
            </a:r>
          </a:p>
        </p:txBody>
      </p:sp>
      <p:sp>
        <p:nvSpPr>
          <p:cNvPr id="4" name="Slide Number Placeholder 3"/>
          <p:cNvSpPr>
            <a:spLocks noGrp="1"/>
          </p:cNvSpPr>
          <p:nvPr>
            <p:ph type="sldNum" sz="quarter" idx="5"/>
          </p:nvPr>
        </p:nvSpPr>
        <p:spPr/>
        <p:txBody>
          <a:bodyPr/>
          <a:lstStyle/>
          <a:p>
            <a:fld id="{9EA31DB7-87DA-480E-AE1C-7C9BF84E9DF9}" type="slidenum">
              <a:rPr lang="en-US" smtClean="0"/>
              <a:t>2</a:t>
            </a:fld>
            <a:endParaRPr lang="en-US"/>
          </a:p>
        </p:txBody>
      </p:sp>
    </p:spTree>
    <p:extLst>
      <p:ext uri="{BB962C8B-B14F-4D97-AF65-F5344CB8AC3E}">
        <p14:creationId xmlns:p14="http://schemas.microsoft.com/office/powerpoint/2010/main" val="2108464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Computational bottleneck is in clustering problem, would benefit from </a:t>
            </a:r>
            <a:r>
              <a:rPr lang="en-US" err="1"/>
              <a:t>Lagrangian</a:t>
            </a:r>
            <a:r>
              <a:rPr lang="en-US"/>
              <a:t> Relaxation (our algorithm took about 6 hours to generate the solution presented for the 40 node problem) but was not written for efficient updating per above</a:t>
            </a:r>
          </a:p>
          <a:p>
            <a:endParaRPr lang="en-US"/>
          </a:p>
        </p:txBody>
      </p:sp>
      <p:sp>
        <p:nvSpPr>
          <p:cNvPr id="4" name="Slide Number Placeholder 3"/>
          <p:cNvSpPr>
            <a:spLocks noGrp="1"/>
          </p:cNvSpPr>
          <p:nvPr>
            <p:ph type="sldNum" sz="quarter" idx="5"/>
          </p:nvPr>
        </p:nvSpPr>
        <p:spPr/>
        <p:txBody>
          <a:bodyPr/>
          <a:lstStyle/>
          <a:p>
            <a:fld id="{9EA31DB7-87DA-480E-AE1C-7C9BF84E9DF9}" type="slidenum">
              <a:rPr lang="en-US" smtClean="0"/>
              <a:t>37</a:t>
            </a:fld>
            <a:endParaRPr lang="en-US"/>
          </a:p>
        </p:txBody>
      </p:sp>
    </p:spTree>
    <p:extLst>
      <p:ext uri="{BB962C8B-B14F-4D97-AF65-F5344CB8AC3E}">
        <p14:creationId xmlns:p14="http://schemas.microsoft.com/office/powerpoint/2010/main" val="2628568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Haoting</a:t>
            </a:r>
          </a:p>
        </p:txBody>
      </p:sp>
      <p:sp>
        <p:nvSpPr>
          <p:cNvPr id="4" name="Slide Number Placeholder 3"/>
          <p:cNvSpPr>
            <a:spLocks noGrp="1"/>
          </p:cNvSpPr>
          <p:nvPr>
            <p:ph type="sldNum" sz="quarter" idx="5"/>
          </p:nvPr>
        </p:nvSpPr>
        <p:spPr/>
        <p:txBody>
          <a:bodyPr/>
          <a:lstStyle/>
          <a:p>
            <a:fld id="{9EA31DB7-87DA-480E-AE1C-7C9BF84E9DF9}" type="slidenum">
              <a:rPr lang="en-US" smtClean="0"/>
              <a:t>5</a:t>
            </a:fld>
            <a:endParaRPr lang="en-US"/>
          </a:p>
        </p:txBody>
      </p:sp>
    </p:spTree>
    <p:extLst>
      <p:ext uri="{BB962C8B-B14F-4D97-AF65-F5344CB8AC3E}">
        <p14:creationId xmlns:p14="http://schemas.microsoft.com/office/powerpoint/2010/main" val="387081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Ximi</a:t>
            </a:r>
          </a:p>
        </p:txBody>
      </p:sp>
      <p:sp>
        <p:nvSpPr>
          <p:cNvPr id="4" name="Slide Number Placeholder 3"/>
          <p:cNvSpPr>
            <a:spLocks noGrp="1"/>
          </p:cNvSpPr>
          <p:nvPr>
            <p:ph type="sldNum" sz="quarter" idx="5"/>
          </p:nvPr>
        </p:nvSpPr>
        <p:spPr/>
        <p:txBody>
          <a:bodyPr/>
          <a:lstStyle/>
          <a:p>
            <a:fld id="{9EA31DB7-87DA-480E-AE1C-7C9BF84E9DF9}" type="slidenum">
              <a:rPr lang="en-US" smtClean="0"/>
              <a:t>10</a:t>
            </a:fld>
            <a:endParaRPr lang="en-US"/>
          </a:p>
        </p:txBody>
      </p:sp>
    </p:spTree>
    <p:extLst>
      <p:ext uri="{BB962C8B-B14F-4D97-AF65-F5344CB8AC3E}">
        <p14:creationId xmlns:p14="http://schemas.microsoft.com/office/powerpoint/2010/main" val="4189552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Noah</a:t>
            </a:r>
          </a:p>
        </p:txBody>
      </p:sp>
      <p:sp>
        <p:nvSpPr>
          <p:cNvPr id="4" name="Slide Number Placeholder 3"/>
          <p:cNvSpPr>
            <a:spLocks noGrp="1"/>
          </p:cNvSpPr>
          <p:nvPr>
            <p:ph type="sldNum" sz="quarter" idx="5"/>
          </p:nvPr>
        </p:nvSpPr>
        <p:spPr/>
        <p:txBody>
          <a:bodyPr/>
          <a:lstStyle/>
          <a:p>
            <a:fld id="{9EA31DB7-87DA-480E-AE1C-7C9BF84E9DF9}" type="slidenum">
              <a:rPr lang="en-US" smtClean="0"/>
              <a:t>15</a:t>
            </a:fld>
            <a:endParaRPr lang="en-US"/>
          </a:p>
        </p:txBody>
      </p:sp>
    </p:spTree>
    <p:extLst>
      <p:ext uri="{BB962C8B-B14F-4D97-AF65-F5344CB8AC3E}">
        <p14:creationId xmlns:p14="http://schemas.microsoft.com/office/powerpoint/2010/main" val="1415860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No partial assignments are authorized.</a:t>
            </a:r>
          </a:p>
          <a:p>
            <a:r>
              <a:rPr lang="en-US" sz="1200"/>
              <a:t>Very simple routing (Euclidean distance, no vehicle limitations, reasonable given inter-city)</a:t>
            </a:r>
            <a:endParaRPr lang="en-US"/>
          </a:p>
        </p:txBody>
      </p:sp>
      <p:sp>
        <p:nvSpPr>
          <p:cNvPr id="4" name="Slide Number Placeholder 3"/>
          <p:cNvSpPr>
            <a:spLocks noGrp="1"/>
          </p:cNvSpPr>
          <p:nvPr>
            <p:ph type="sldNum" sz="quarter" idx="5"/>
          </p:nvPr>
        </p:nvSpPr>
        <p:spPr/>
        <p:txBody>
          <a:bodyPr/>
          <a:lstStyle/>
          <a:p>
            <a:fld id="{9EA31DB7-87DA-480E-AE1C-7C9BF84E9DF9}" type="slidenum">
              <a:rPr lang="en-US" smtClean="0"/>
              <a:t>17</a:t>
            </a:fld>
            <a:endParaRPr lang="en-US"/>
          </a:p>
        </p:txBody>
      </p:sp>
    </p:spTree>
    <p:extLst>
      <p:ext uri="{BB962C8B-B14F-4D97-AF65-F5344CB8AC3E}">
        <p14:creationId xmlns:p14="http://schemas.microsoft.com/office/powerpoint/2010/main" val="877481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Tradeoff between operational and strategic decision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mn-lt"/>
                    <a:ea typeface="+mn-ea"/>
                    <a:cs typeface="+mn-cs"/>
                  </a:rPr>
                  <a:t>Othwerise</a:t>
                </a:r>
                <a:r>
                  <a:rPr kumimoji="0" lang="en-US" sz="1200" b="0" i="0" u="none" strike="noStrike" kern="1200" cap="none" spc="0" normalizeH="0" baseline="0" noProof="0">
                    <a:ln>
                      <a:noFill/>
                    </a:ln>
                    <a:solidFill>
                      <a:prstClr val="black"/>
                    </a:solidFill>
                    <a:effectLst/>
                    <a:uLnTx/>
                    <a:uFillTx/>
                    <a:latin typeface="+mn-lt"/>
                    <a:ea typeface="+mn-ea"/>
                    <a:cs typeface="+mn-cs"/>
                  </a:rPr>
                  <a:t> might build facilities where cheapest without consideration for servicing customers</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oMath>
                </a14:m>
                <a:r>
                  <a:rPr kumimoji="0" lang="en-US" sz="1200" b="0" i="0" u="none" strike="noStrike" kern="1200" cap="none" spc="0" normalizeH="0" baseline="0" noProof="0">
                    <a:ln>
                      <a:noFill/>
                    </a:ln>
                    <a:solidFill>
                      <a:prstClr val="black"/>
                    </a:solidFill>
                    <a:effectLst/>
                    <a:uLnTx/>
                    <a:uFillTx/>
                    <a:latin typeface="+mn-lt"/>
                    <a:ea typeface="+mn-ea"/>
                    <a:cs typeface="+mn-cs"/>
                  </a:rPr>
                  <a:t> lets us consider distance from a central depot for resupply, we have set </a:t>
                </a:r>
                <a14:m>
                  <m:oMath xmlns:m="http://schemas.openxmlformats.org/officeDocument/2006/math">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𝛽</m:t>
                    </m:r>
                    <m:r>
                      <a:rPr kumimoji="0" lang="en-US" sz="1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a14:m>
                <a:r>
                  <a:rPr kumimoji="0" lang="en-US" sz="1200" b="0" i="0" u="none" strike="noStrike" kern="1200" cap="none" spc="0" normalizeH="0" baseline="0" noProof="0">
                    <a:ln>
                      <a:noFill/>
                    </a:ln>
                    <a:solidFill>
                      <a:prstClr val="black"/>
                    </a:solidFill>
                    <a:effectLst/>
                    <a:uLnTx/>
                    <a:uFillTx/>
                    <a:latin typeface="+mn-lt"/>
                    <a:ea typeface="+mn-ea"/>
                    <a:cs typeface="+mn-cs"/>
                  </a:rPr>
                  <a:t> for most of our experiments but this represents an additional level of operational decision making just below strategic</a:t>
                </a:r>
              </a:p>
              <a:p>
                <a:endParaRPr lang="en-US"/>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Tradeoff between operational and strategic decision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mn-lt"/>
                    <a:ea typeface="+mn-ea"/>
                    <a:cs typeface="+mn-cs"/>
                  </a:rPr>
                  <a:t>Othwerise</a:t>
                </a:r>
                <a:r>
                  <a:rPr kumimoji="0" lang="en-US" sz="1200" b="0" i="0" u="none" strike="noStrike" kern="1200" cap="none" spc="0" normalizeH="0" baseline="0" noProof="0">
                    <a:ln>
                      <a:noFill/>
                    </a:ln>
                    <a:solidFill>
                      <a:prstClr val="black"/>
                    </a:solidFill>
                    <a:effectLst/>
                    <a:uLnTx/>
                    <a:uFillTx/>
                    <a:latin typeface="+mn-lt"/>
                    <a:ea typeface="+mn-ea"/>
                    <a:cs typeface="+mn-cs"/>
                  </a:rPr>
                  <a:t> might build facilities where cheapest without consideration for servicing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𝛽</a:t>
                </a:r>
                <a:r>
                  <a:rPr kumimoji="0" lang="en-US" sz="1200" b="0" i="0" u="none" strike="noStrike" kern="1200" cap="none" spc="0" normalizeH="0" baseline="0" noProof="0">
                    <a:ln>
                      <a:noFill/>
                    </a:ln>
                    <a:solidFill>
                      <a:prstClr val="black"/>
                    </a:solidFill>
                    <a:effectLst/>
                    <a:uLnTx/>
                    <a:uFillTx/>
                    <a:latin typeface="+mn-lt"/>
                    <a:ea typeface="+mn-ea"/>
                    <a:cs typeface="+mn-cs"/>
                  </a:rPr>
                  <a:t> lets us consider distance from a central depot for resupply, we have set </a:t>
                </a:r>
                <a:r>
                  <a:rPr kumimoji="0" lang="en-US" sz="12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a:t>𝛽=0</a:t>
                </a:r>
                <a:r>
                  <a:rPr kumimoji="0" lang="en-US" sz="1200" b="0" i="0" u="none" strike="noStrike" kern="1200" cap="none" spc="0" normalizeH="0" baseline="0" noProof="0">
                    <a:ln>
                      <a:noFill/>
                    </a:ln>
                    <a:solidFill>
                      <a:prstClr val="black"/>
                    </a:solidFill>
                    <a:effectLst/>
                    <a:uLnTx/>
                    <a:uFillTx/>
                    <a:latin typeface="+mn-lt"/>
                    <a:ea typeface="+mn-ea"/>
                    <a:cs typeface="+mn-cs"/>
                  </a:rPr>
                  <a:t> for most of our experiments but this represents an additional level of operational decision making just below strategic</a:t>
                </a:r>
              </a:p>
              <a:p>
                <a:endParaRPr lang="en-US"/>
              </a:p>
            </p:txBody>
          </p:sp>
        </mc:Fallback>
      </mc:AlternateContent>
      <p:sp>
        <p:nvSpPr>
          <p:cNvPr id="4" name="Slide Number Placeholder 3"/>
          <p:cNvSpPr>
            <a:spLocks noGrp="1"/>
          </p:cNvSpPr>
          <p:nvPr>
            <p:ph type="sldNum" sz="quarter" idx="5"/>
          </p:nvPr>
        </p:nvSpPr>
        <p:spPr/>
        <p:txBody>
          <a:bodyPr/>
          <a:lstStyle/>
          <a:p>
            <a:fld id="{9EA31DB7-87DA-480E-AE1C-7C9BF84E9DF9}" type="slidenum">
              <a:rPr lang="en-US" smtClean="0"/>
              <a:t>18</a:t>
            </a:fld>
            <a:endParaRPr lang="en-US"/>
          </a:p>
        </p:txBody>
      </p:sp>
    </p:spTree>
    <p:extLst>
      <p:ext uri="{BB962C8B-B14F-4D97-AF65-F5344CB8AC3E}">
        <p14:creationId xmlns:p14="http://schemas.microsoft.com/office/powerpoint/2010/main" val="1001000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We utilize an insertion heuristic for our clustering, which groups error, particularly in the return leg.  By setting this parameter, we can enable more efficient</a:t>
            </a:r>
          </a:p>
          <a:p>
            <a:endParaRPr lang="en-US"/>
          </a:p>
        </p:txBody>
      </p:sp>
      <p:sp>
        <p:nvSpPr>
          <p:cNvPr id="4" name="Slide Number Placeholder 3"/>
          <p:cNvSpPr>
            <a:spLocks noGrp="1"/>
          </p:cNvSpPr>
          <p:nvPr>
            <p:ph type="sldNum" sz="quarter" idx="5"/>
          </p:nvPr>
        </p:nvSpPr>
        <p:spPr/>
        <p:txBody>
          <a:bodyPr/>
          <a:lstStyle/>
          <a:p>
            <a:fld id="{9EA31DB7-87DA-480E-AE1C-7C9BF84E9DF9}" type="slidenum">
              <a:rPr lang="en-US" smtClean="0"/>
              <a:t>19</a:t>
            </a:fld>
            <a:endParaRPr lang="en-US"/>
          </a:p>
        </p:txBody>
      </p:sp>
    </p:spTree>
    <p:extLst>
      <p:ext uri="{BB962C8B-B14F-4D97-AF65-F5344CB8AC3E}">
        <p14:creationId xmlns:p14="http://schemas.microsoft.com/office/powerpoint/2010/main" val="2817863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Noah</a:t>
            </a:r>
          </a:p>
        </p:txBody>
      </p:sp>
      <p:sp>
        <p:nvSpPr>
          <p:cNvPr id="4" name="Slide Number Placeholder 3"/>
          <p:cNvSpPr>
            <a:spLocks noGrp="1"/>
          </p:cNvSpPr>
          <p:nvPr>
            <p:ph type="sldNum" sz="quarter" idx="5"/>
          </p:nvPr>
        </p:nvSpPr>
        <p:spPr/>
        <p:txBody>
          <a:bodyPr/>
          <a:lstStyle/>
          <a:p>
            <a:fld id="{9EA31DB7-87DA-480E-AE1C-7C9BF84E9DF9}" type="slidenum">
              <a:rPr lang="en-US" smtClean="0"/>
              <a:t>28</a:t>
            </a:fld>
            <a:endParaRPr lang="en-US"/>
          </a:p>
        </p:txBody>
      </p:sp>
    </p:spTree>
    <p:extLst>
      <p:ext uri="{BB962C8B-B14F-4D97-AF65-F5344CB8AC3E}">
        <p14:creationId xmlns:p14="http://schemas.microsoft.com/office/powerpoint/2010/main" val="2387868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Haoting</a:t>
            </a:r>
          </a:p>
        </p:txBody>
      </p:sp>
      <p:sp>
        <p:nvSpPr>
          <p:cNvPr id="4" name="Slide Number Placeholder 3"/>
          <p:cNvSpPr>
            <a:spLocks noGrp="1"/>
          </p:cNvSpPr>
          <p:nvPr>
            <p:ph type="sldNum" sz="quarter" idx="5"/>
          </p:nvPr>
        </p:nvSpPr>
        <p:spPr/>
        <p:txBody>
          <a:bodyPr/>
          <a:lstStyle/>
          <a:p>
            <a:fld id="{9EA31DB7-87DA-480E-AE1C-7C9BF84E9DF9}" type="slidenum">
              <a:rPr lang="en-US" smtClean="0"/>
              <a:t>36</a:t>
            </a:fld>
            <a:endParaRPr lang="en-US"/>
          </a:p>
        </p:txBody>
      </p:sp>
    </p:spTree>
    <p:extLst>
      <p:ext uri="{BB962C8B-B14F-4D97-AF65-F5344CB8AC3E}">
        <p14:creationId xmlns:p14="http://schemas.microsoft.com/office/powerpoint/2010/main" val="806266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18578-FD51-4C59-9DD0-B0F513166F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185C047-4DF0-4F91-B9B5-1345F8E7E1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A5B35-591E-47AE-860D-4580BD18214D}"/>
              </a:ext>
            </a:extLst>
          </p:cNvPr>
          <p:cNvSpPr>
            <a:spLocks noGrp="1"/>
          </p:cNvSpPr>
          <p:nvPr>
            <p:ph type="dt" sz="half" idx="10"/>
          </p:nvPr>
        </p:nvSpPr>
        <p:spPr/>
        <p:txBody>
          <a:bodyPr/>
          <a:lstStyle/>
          <a:p>
            <a:fld id="{1C103B9E-9168-49A3-B98F-40EBDB0B1B1B}" type="datetime1">
              <a:rPr lang="en-US" smtClean="0"/>
              <a:t>12/10/2019</a:t>
            </a:fld>
            <a:endParaRPr lang="en-US"/>
          </a:p>
        </p:txBody>
      </p:sp>
      <p:sp>
        <p:nvSpPr>
          <p:cNvPr id="5" name="Footer Placeholder 4">
            <a:extLst>
              <a:ext uri="{FF2B5EF4-FFF2-40B4-BE49-F238E27FC236}">
                <a16:creationId xmlns:a16="http://schemas.microsoft.com/office/drawing/2014/main" id="{54E76AF9-30F2-4ABA-9BA4-FC25E3457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025B82-E2D7-4328-BDE0-B2D7A3E89874}"/>
              </a:ext>
            </a:extLst>
          </p:cNvPr>
          <p:cNvSpPr>
            <a:spLocks noGrp="1"/>
          </p:cNvSpPr>
          <p:nvPr>
            <p:ph type="sldNum" sz="quarter" idx="12"/>
          </p:nvPr>
        </p:nvSpPr>
        <p:spPr/>
        <p:txBody>
          <a:bodyPr/>
          <a:lstStyle/>
          <a:p>
            <a:fld id="{A74343E7-BDE1-4437-B69C-BA5A2475797C}" type="slidenum">
              <a:rPr lang="en-US" smtClean="0"/>
              <a:t>‹#›</a:t>
            </a:fld>
            <a:endParaRPr lang="en-US"/>
          </a:p>
        </p:txBody>
      </p:sp>
      <p:pic>
        <p:nvPicPr>
          <p:cNvPr id="7" name="Picture 6">
            <a:extLst>
              <a:ext uri="{FF2B5EF4-FFF2-40B4-BE49-F238E27FC236}">
                <a16:creationId xmlns:a16="http://schemas.microsoft.com/office/drawing/2014/main" id="{CF0FA682-612E-4B4B-AFC2-4BBB039E1271}"/>
              </a:ext>
            </a:extLst>
          </p:cNvPr>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13341" y="45948"/>
            <a:ext cx="2933382" cy="803377"/>
          </a:xfrm>
          <a:prstGeom prst="rect">
            <a:avLst/>
          </a:prstGeom>
        </p:spPr>
      </p:pic>
    </p:spTree>
    <p:extLst>
      <p:ext uri="{BB962C8B-B14F-4D97-AF65-F5344CB8AC3E}">
        <p14:creationId xmlns:p14="http://schemas.microsoft.com/office/powerpoint/2010/main" val="2568254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8082-E2C1-4671-95B2-EAE20DBB97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95B579-2CD7-4DA8-9D04-148DAA86CD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1926A6-D538-40A6-B8EF-36F2E45907A3}"/>
              </a:ext>
            </a:extLst>
          </p:cNvPr>
          <p:cNvSpPr>
            <a:spLocks noGrp="1"/>
          </p:cNvSpPr>
          <p:nvPr>
            <p:ph type="dt" sz="half" idx="10"/>
          </p:nvPr>
        </p:nvSpPr>
        <p:spPr/>
        <p:txBody>
          <a:bodyPr/>
          <a:lstStyle/>
          <a:p>
            <a:fld id="{8245FB69-1E75-4459-9FA7-67B4A9B09F3B}" type="datetime1">
              <a:rPr lang="en-US" smtClean="0"/>
              <a:t>12/10/2019</a:t>
            </a:fld>
            <a:endParaRPr lang="en-US"/>
          </a:p>
        </p:txBody>
      </p:sp>
      <p:sp>
        <p:nvSpPr>
          <p:cNvPr id="5" name="Footer Placeholder 4">
            <a:extLst>
              <a:ext uri="{FF2B5EF4-FFF2-40B4-BE49-F238E27FC236}">
                <a16:creationId xmlns:a16="http://schemas.microsoft.com/office/drawing/2014/main" id="{174855B9-83C4-49F9-84A1-03CCF29F2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B74FAE-ADD9-4B2F-94DB-A6D4B4D3B59B}"/>
              </a:ext>
            </a:extLst>
          </p:cNvPr>
          <p:cNvSpPr>
            <a:spLocks noGrp="1"/>
          </p:cNvSpPr>
          <p:nvPr>
            <p:ph type="sldNum" sz="quarter" idx="12"/>
          </p:nvPr>
        </p:nvSpPr>
        <p:spPr/>
        <p:txBody>
          <a:bodyPr/>
          <a:lstStyle/>
          <a:p>
            <a:fld id="{A74343E7-BDE1-4437-B69C-BA5A2475797C}" type="slidenum">
              <a:rPr lang="en-US" smtClean="0"/>
              <a:t>‹#›</a:t>
            </a:fld>
            <a:endParaRPr lang="en-US"/>
          </a:p>
        </p:txBody>
      </p:sp>
    </p:spTree>
    <p:extLst>
      <p:ext uri="{BB962C8B-B14F-4D97-AF65-F5344CB8AC3E}">
        <p14:creationId xmlns:p14="http://schemas.microsoft.com/office/powerpoint/2010/main" val="2416338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E3056F-BE91-44EA-B083-87223BF33B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CC4146-8A4B-4776-B2AF-07F1B1BC2D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B22F-5110-4B98-899A-EE2B80125AB5}"/>
              </a:ext>
            </a:extLst>
          </p:cNvPr>
          <p:cNvSpPr>
            <a:spLocks noGrp="1"/>
          </p:cNvSpPr>
          <p:nvPr>
            <p:ph type="dt" sz="half" idx="10"/>
          </p:nvPr>
        </p:nvSpPr>
        <p:spPr/>
        <p:txBody>
          <a:bodyPr/>
          <a:lstStyle/>
          <a:p>
            <a:fld id="{6B8EF18F-9CEF-4274-842D-1CD4F36F2BFF}" type="datetime1">
              <a:rPr lang="en-US" smtClean="0"/>
              <a:t>12/10/2019</a:t>
            </a:fld>
            <a:endParaRPr lang="en-US"/>
          </a:p>
        </p:txBody>
      </p:sp>
      <p:sp>
        <p:nvSpPr>
          <p:cNvPr id="5" name="Footer Placeholder 4">
            <a:extLst>
              <a:ext uri="{FF2B5EF4-FFF2-40B4-BE49-F238E27FC236}">
                <a16:creationId xmlns:a16="http://schemas.microsoft.com/office/drawing/2014/main" id="{6C1817A3-3364-4E1F-9B7D-8584493976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FE5CE4-389E-4190-A961-75BB90AE7001}"/>
              </a:ext>
            </a:extLst>
          </p:cNvPr>
          <p:cNvSpPr>
            <a:spLocks noGrp="1"/>
          </p:cNvSpPr>
          <p:nvPr>
            <p:ph type="sldNum" sz="quarter" idx="12"/>
          </p:nvPr>
        </p:nvSpPr>
        <p:spPr/>
        <p:txBody>
          <a:bodyPr/>
          <a:lstStyle/>
          <a:p>
            <a:fld id="{A74343E7-BDE1-4437-B69C-BA5A2475797C}" type="slidenum">
              <a:rPr lang="en-US" smtClean="0"/>
              <a:t>‹#›</a:t>
            </a:fld>
            <a:endParaRPr lang="en-US"/>
          </a:p>
        </p:txBody>
      </p:sp>
    </p:spTree>
    <p:extLst>
      <p:ext uri="{BB962C8B-B14F-4D97-AF65-F5344CB8AC3E}">
        <p14:creationId xmlns:p14="http://schemas.microsoft.com/office/powerpoint/2010/main" val="4129213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1DBA-1B67-4C4C-B7FB-2241A5688B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196FF5-2A98-42FB-9C6D-6C4A4F1738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ED698-A723-49A4-8E37-48338D346232}"/>
              </a:ext>
            </a:extLst>
          </p:cNvPr>
          <p:cNvSpPr>
            <a:spLocks noGrp="1"/>
          </p:cNvSpPr>
          <p:nvPr>
            <p:ph type="dt" sz="half" idx="10"/>
          </p:nvPr>
        </p:nvSpPr>
        <p:spPr/>
        <p:txBody>
          <a:bodyPr/>
          <a:lstStyle/>
          <a:p>
            <a:fld id="{08D0AA7F-C8F3-47D4-A19C-7B8D9E0F4B68}" type="datetime1">
              <a:rPr lang="en-US" smtClean="0"/>
              <a:t>12/10/2019</a:t>
            </a:fld>
            <a:endParaRPr lang="en-US"/>
          </a:p>
        </p:txBody>
      </p:sp>
      <p:sp>
        <p:nvSpPr>
          <p:cNvPr id="5" name="Footer Placeholder 4">
            <a:extLst>
              <a:ext uri="{FF2B5EF4-FFF2-40B4-BE49-F238E27FC236}">
                <a16:creationId xmlns:a16="http://schemas.microsoft.com/office/drawing/2014/main" id="{C54AAB4D-5080-44F4-BFFE-FDB8E2C2F4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B09A1-FB28-4A54-8151-40F33A04B273}"/>
              </a:ext>
            </a:extLst>
          </p:cNvPr>
          <p:cNvSpPr>
            <a:spLocks noGrp="1"/>
          </p:cNvSpPr>
          <p:nvPr>
            <p:ph type="sldNum" sz="quarter" idx="12"/>
          </p:nvPr>
        </p:nvSpPr>
        <p:spPr/>
        <p:txBody>
          <a:bodyPr/>
          <a:lstStyle/>
          <a:p>
            <a:fld id="{A74343E7-BDE1-4437-B69C-BA5A2475797C}" type="slidenum">
              <a:rPr lang="en-US" smtClean="0"/>
              <a:t>‹#›</a:t>
            </a:fld>
            <a:endParaRPr lang="en-US"/>
          </a:p>
        </p:txBody>
      </p:sp>
    </p:spTree>
    <p:extLst>
      <p:ext uri="{BB962C8B-B14F-4D97-AF65-F5344CB8AC3E}">
        <p14:creationId xmlns:p14="http://schemas.microsoft.com/office/powerpoint/2010/main" val="3570997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16B7-325F-49FD-B839-CC8703690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E16077-33D7-492E-9EF1-3362657E7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8BB8AD-7B3D-4E9A-9A1D-8BBB25C1CE6C}"/>
              </a:ext>
            </a:extLst>
          </p:cNvPr>
          <p:cNvSpPr>
            <a:spLocks noGrp="1"/>
          </p:cNvSpPr>
          <p:nvPr>
            <p:ph type="dt" sz="half" idx="10"/>
          </p:nvPr>
        </p:nvSpPr>
        <p:spPr/>
        <p:txBody>
          <a:bodyPr/>
          <a:lstStyle/>
          <a:p>
            <a:fld id="{27ACEEF4-1873-4511-B0D6-C0DEFA28BBB2}" type="datetime1">
              <a:rPr lang="en-US" smtClean="0"/>
              <a:t>12/10/2019</a:t>
            </a:fld>
            <a:endParaRPr lang="en-US"/>
          </a:p>
        </p:txBody>
      </p:sp>
      <p:sp>
        <p:nvSpPr>
          <p:cNvPr id="5" name="Footer Placeholder 4">
            <a:extLst>
              <a:ext uri="{FF2B5EF4-FFF2-40B4-BE49-F238E27FC236}">
                <a16:creationId xmlns:a16="http://schemas.microsoft.com/office/drawing/2014/main" id="{1B9A6F48-F998-4640-860A-A5AE5DECE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58CBC-7210-478F-8F7B-61216F2F2EA6}"/>
              </a:ext>
            </a:extLst>
          </p:cNvPr>
          <p:cNvSpPr>
            <a:spLocks noGrp="1"/>
          </p:cNvSpPr>
          <p:nvPr>
            <p:ph type="sldNum" sz="quarter" idx="12"/>
          </p:nvPr>
        </p:nvSpPr>
        <p:spPr/>
        <p:txBody>
          <a:bodyPr/>
          <a:lstStyle/>
          <a:p>
            <a:fld id="{A74343E7-BDE1-4437-B69C-BA5A2475797C}" type="slidenum">
              <a:rPr lang="en-US" smtClean="0"/>
              <a:t>‹#›</a:t>
            </a:fld>
            <a:endParaRPr lang="en-US"/>
          </a:p>
        </p:txBody>
      </p:sp>
    </p:spTree>
    <p:extLst>
      <p:ext uri="{BB962C8B-B14F-4D97-AF65-F5344CB8AC3E}">
        <p14:creationId xmlns:p14="http://schemas.microsoft.com/office/powerpoint/2010/main" val="1256495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A8A57-3481-4AFB-9B58-AC8AB5114B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9DDEB5-5D97-489D-8715-415CEDF7AD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CB6BD8-6F09-4497-A826-6E71237828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E417F2-07EB-406A-BF16-CD97912AA334}"/>
              </a:ext>
            </a:extLst>
          </p:cNvPr>
          <p:cNvSpPr>
            <a:spLocks noGrp="1"/>
          </p:cNvSpPr>
          <p:nvPr>
            <p:ph type="dt" sz="half" idx="10"/>
          </p:nvPr>
        </p:nvSpPr>
        <p:spPr/>
        <p:txBody>
          <a:bodyPr/>
          <a:lstStyle/>
          <a:p>
            <a:fld id="{68219ABD-C70A-4966-BF44-2137CFCE634F}" type="datetime1">
              <a:rPr lang="en-US" smtClean="0"/>
              <a:t>12/10/2019</a:t>
            </a:fld>
            <a:endParaRPr lang="en-US"/>
          </a:p>
        </p:txBody>
      </p:sp>
      <p:sp>
        <p:nvSpPr>
          <p:cNvPr id="6" name="Footer Placeholder 5">
            <a:extLst>
              <a:ext uri="{FF2B5EF4-FFF2-40B4-BE49-F238E27FC236}">
                <a16:creationId xmlns:a16="http://schemas.microsoft.com/office/drawing/2014/main" id="{A8F779DE-70ED-48B3-8177-5127A10ACF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CA81B2-CCB5-426B-B328-75C7845866E6}"/>
              </a:ext>
            </a:extLst>
          </p:cNvPr>
          <p:cNvSpPr>
            <a:spLocks noGrp="1"/>
          </p:cNvSpPr>
          <p:nvPr>
            <p:ph type="sldNum" sz="quarter" idx="12"/>
          </p:nvPr>
        </p:nvSpPr>
        <p:spPr/>
        <p:txBody>
          <a:bodyPr/>
          <a:lstStyle/>
          <a:p>
            <a:fld id="{A74343E7-BDE1-4437-B69C-BA5A2475797C}" type="slidenum">
              <a:rPr lang="en-US" smtClean="0"/>
              <a:t>‹#›</a:t>
            </a:fld>
            <a:endParaRPr lang="en-US"/>
          </a:p>
        </p:txBody>
      </p:sp>
    </p:spTree>
    <p:extLst>
      <p:ext uri="{BB962C8B-B14F-4D97-AF65-F5344CB8AC3E}">
        <p14:creationId xmlns:p14="http://schemas.microsoft.com/office/powerpoint/2010/main" val="3425096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DF443-4AEB-4FF5-ACCC-BD1CC7E89C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DB5EEB-1015-4D82-A188-B7FAEEF99B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BD7A4A-CD99-41E0-8EFC-03E4814F4D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4EC58E-467E-44CD-922B-CD1907745F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F815E8-A9D8-41E1-9B0C-D3C02A9A95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5D549-560F-4CAF-915C-741FF771EB22}"/>
              </a:ext>
            </a:extLst>
          </p:cNvPr>
          <p:cNvSpPr>
            <a:spLocks noGrp="1"/>
          </p:cNvSpPr>
          <p:nvPr>
            <p:ph type="dt" sz="half" idx="10"/>
          </p:nvPr>
        </p:nvSpPr>
        <p:spPr/>
        <p:txBody>
          <a:bodyPr/>
          <a:lstStyle/>
          <a:p>
            <a:fld id="{06638CB7-789E-42DC-B96B-47A9E52373C8}" type="datetime1">
              <a:rPr lang="en-US" smtClean="0"/>
              <a:t>12/10/2019</a:t>
            </a:fld>
            <a:endParaRPr lang="en-US"/>
          </a:p>
        </p:txBody>
      </p:sp>
      <p:sp>
        <p:nvSpPr>
          <p:cNvPr id="8" name="Footer Placeholder 7">
            <a:extLst>
              <a:ext uri="{FF2B5EF4-FFF2-40B4-BE49-F238E27FC236}">
                <a16:creationId xmlns:a16="http://schemas.microsoft.com/office/drawing/2014/main" id="{F7014B7D-E033-4B29-AD2D-B19EAB850F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E5C9AC-CC80-4F6D-B6CF-F214C131FBC3}"/>
              </a:ext>
            </a:extLst>
          </p:cNvPr>
          <p:cNvSpPr>
            <a:spLocks noGrp="1"/>
          </p:cNvSpPr>
          <p:nvPr>
            <p:ph type="sldNum" sz="quarter" idx="12"/>
          </p:nvPr>
        </p:nvSpPr>
        <p:spPr/>
        <p:txBody>
          <a:bodyPr/>
          <a:lstStyle/>
          <a:p>
            <a:fld id="{A74343E7-BDE1-4437-B69C-BA5A2475797C}" type="slidenum">
              <a:rPr lang="en-US" smtClean="0"/>
              <a:t>‹#›</a:t>
            </a:fld>
            <a:endParaRPr lang="en-US"/>
          </a:p>
        </p:txBody>
      </p:sp>
    </p:spTree>
    <p:extLst>
      <p:ext uri="{BB962C8B-B14F-4D97-AF65-F5344CB8AC3E}">
        <p14:creationId xmlns:p14="http://schemas.microsoft.com/office/powerpoint/2010/main" val="3827145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AD4D-F810-4B11-AA3A-F8583C1AAB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8EC194-D3E5-4047-A121-46BC6326FDC5}"/>
              </a:ext>
            </a:extLst>
          </p:cNvPr>
          <p:cNvSpPr>
            <a:spLocks noGrp="1"/>
          </p:cNvSpPr>
          <p:nvPr>
            <p:ph type="dt" sz="half" idx="10"/>
          </p:nvPr>
        </p:nvSpPr>
        <p:spPr/>
        <p:txBody>
          <a:bodyPr/>
          <a:lstStyle/>
          <a:p>
            <a:fld id="{B0CFCFF6-E0B9-4178-B0B9-43EDA0804DE5}" type="datetime1">
              <a:rPr lang="en-US" smtClean="0"/>
              <a:t>12/10/2019</a:t>
            </a:fld>
            <a:endParaRPr lang="en-US"/>
          </a:p>
        </p:txBody>
      </p:sp>
      <p:sp>
        <p:nvSpPr>
          <p:cNvPr id="4" name="Footer Placeholder 3">
            <a:extLst>
              <a:ext uri="{FF2B5EF4-FFF2-40B4-BE49-F238E27FC236}">
                <a16:creationId xmlns:a16="http://schemas.microsoft.com/office/drawing/2014/main" id="{522627F5-9693-4623-A5DB-7497A12039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878070-C66E-4BF4-B42B-23B42961B741}"/>
              </a:ext>
            </a:extLst>
          </p:cNvPr>
          <p:cNvSpPr>
            <a:spLocks noGrp="1"/>
          </p:cNvSpPr>
          <p:nvPr>
            <p:ph type="sldNum" sz="quarter" idx="12"/>
          </p:nvPr>
        </p:nvSpPr>
        <p:spPr/>
        <p:txBody>
          <a:bodyPr/>
          <a:lstStyle/>
          <a:p>
            <a:fld id="{A74343E7-BDE1-4437-B69C-BA5A2475797C}" type="slidenum">
              <a:rPr lang="en-US" smtClean="0"/>
              <a:t>‹#›</a:t>
            </a:fld>
            <a:endParaRPr lang="en-US"/>
          </a:p>
        </p:txBody>
      </p:sp>
    </p:spTree>
    <p:extLst>
      <p:ext uri="{BB962C8B-B14F-4D97-AF65-F5344CB8AC3E}">
        <p14:creationId xmlns:p14="http://schemas.microsoft.com/office/powerpoint/2010/main" val="2151898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248025-D5DE-4C9F-9DB5-AC2AAA66C4DC}"/>
              </a:ext>
            </a:extLst>
          </p:cNvPr>
          <p:cNvSpPr>
            <a:spLocks noGrp="1"/>
          </p:cNvSpPr>
          <p:nvPr>
            <p:ph type="dt" sz="half" idx="10"/>
          </p:nvPr>
        </p:nvSpPr>
        <p:spPr/>
        <p:txBody>
          <a:bodyPr/>
          <a:lstStyle/>
          <a:p>
            <a:fld id="{9E1AF096-97AE-44DD-AB6F-73F38251636C}" type="datetime1">
              <a:rPr lang="en-US" smtClean="0"/>
              <a:t>12/10/2019</a:t>
            </a:fld>
            <a:endParaRPr lang="en-US"/>
          </a:p>
        </p:txBody>
      </p:sp>
      <p:sp>
        <p:nvSpPr>
          <p:cNvPr id="3" name="Footer Placeholder 2">
            <a:extLst>
              <a:ext uri="{FF2B5EF4-FFF2-40B4-BE49-F238E27FC236}">
                <a16:creationId xmlns:a16="http://schemas.microsoft.com/office/drawing/2014/main" id="{8D854288-DC06-4591-A2CD-63B1B23E7E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280C82-81A3-4ED2-88F7-7503472B9E4B}"/>
              </a:ext>
            </a:extLst>
          </p:cNvPr>
          <p:cNvSpPr>
            <a:spLocks noGrp="1"/>
          </p:cNvSpPr>
          <p:nvPr>
            <p:ph type="sldNum" sz="quarter" idx="12"/>
          </p:nvPr>
        </p:nvSpPr>
        <p:spPr/>
        <p:txBody>
          <a:bodyPr/>
          <a:lstStyle/>
          <a:p>
            <a:fld id="{A74343E7-BDE1-4437-B69C-BA5A2475797C}" type="slidenum">
              <a:rPr lang="en-US" smtClean="0"/>
              <a:t>‹#›</a:t>
            </a:fld>
            <a:endParaRPr lang="en-US"/>
          </a:p>
        </p:txBody>
      </p:sp>
    </p:spTree>
    <p:extLst>
      <p:ext uri="{BB962C8B-B14F-4D97-AF65-F5344CB8AC3E}">
        <p14:creationId xmlns:p14="http://schemas.microsoft.com/office/powerpoint/2010/main" val="3057210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EBDC4-8E1C-4682-9CCC-6D7BAE6EB8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A3974D-58C7-49A7-9DC3-DFC73FFEF9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151F2F-5028-4C41-8AA9-E7AAC167E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66254B-6FC1-4375-930A-733A4ADD5218}"/>
              </a:ext>
            </a:extLst>
          </p:cNvPr>
          <p:cNvSpPr>
            <a:spLocks noGrp="1"/>
          </p:cNvSpPr>
          <p:nvPr>
            <p:ph type="dt" sz="half" idx="10"/>
          </p:nvPr>
        </p:nvSpPr>
        <p:spPr/>
        <p:txBody>
          <a:bodyPr/>
          <a:lstStyle/>
          <a:p>
            <a:fld id="{16BCD1D9-3CBF-4452-A7E9-D4077A9596B3}" type="datetime1">
              <a:rPr lang="en-US" smtClean="0"/>
              <a:t>12/10/2019</a:t>
            </a:fld>
            <a:endParaRPr lang="en-US"/>
          </a:p>
        </p:txBody>
      </p:sp>
      <p:sp>
        <p:nvSpPr>
          <p:cNvPr id="6" name="Footer Placeholder 5">
            <a:extLst>
              <a:ext uri="{FF2B5EF4-FFF2-40B4-BE49-F238E27FC236}">
                <a16:creationId xmlns:a16="http://schemas.microsoft.com/office/drawing/2014/main" id="{970DF301-9538-4004-811D-A6AD33CC0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71D4FD-C2BC-4C3C-9023-2829F81BBAE3}"/>
              </a:ext>
            </a:extLst>
          </p:cNvPr>
          <p:cNvSpPr>
            <a:spLocks noGrp="1"/>
          </p:cNvSpPr>
          <p:nvPr>
            <p:ph type="sldNum" sz="quarter" idx="12"/>
          </p:nvPr>
        </p:nvSpPr>
        <p:spPr/>
        <p:txBody>
          <a:bodyPr/>
          <a:lstStyle/>
          <a:p>
            <a:fld id="{A74343E7-BDE1-4437-B69C-BA5A2475797C}" type="slidenum">
              <a:rPr lang="en-US" smtClean="0"/>
              <a:t>‹#›</a:t>
            </a:fld>
            <a:endParaRPr lang="en-US"/>
          </a:p>
        </p:txBody>
      </p:sp>
    </p:spTree>
    <p:extLst>
      <p:ext uri="{BB962C8B-B14F-4D97-AF65-F5344CB8AC3E}">
        <p14:creationId xmlns:p14="http://schemas.microsoft.com/office/powerpoint/2010/main" val="2017972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1606A-F237-42C2-A2A1-27DAEED3A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92DFE8-A4ED-4BF7-AB7B-BF7E6D0DB1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B3EDCF-041A-41B6-A9C5-E94313CB83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D2811F-3B2B-4D1C-B26D-250434943D58}"/>
              </a:ext>
            </a:extLst>
          </p:cNvPr>
          <p:cNvSpPr>
            <a:spLocks noGrp="1"/>
          </p:cNvSpPr>
          <p:nvPr>
            <p:ph type="dt" sz="half" idx="10"/>
          </p:nvPr>
        </p:nvSpPr>
        <p:spPr/>
        <p:txBody>
          <a:bodyPr/>
          <a:lstStyle/>
          <a:p>
            <a:fld id="{4CCBB373-9419-42D0-A1F4-13646188B6D6}" type="datetime1">
              <a:rPr lang="en-US" smtClean="0"/>
              <a:t>12/10/2019</a:t>
            </a:fld>
            <a:endParaRPr lang="en-US"/>
          </a:p>
        </p:txBody>
      </p:sp>
      <p:sp>
        <p:nvSpPr>
          <p:cNvPr id="6" name="Footer Placeholder 5">
            <a:extLst>
              <a:ext uri="{FF2B5EF4-FFF2-40B4-BE49-F238E27FC236}">
                <a16:creationId xmlns:a16="http://schemas.microsoft.com/office/drawing/2014/main" id="{E853BE2B-C365-495F-BFF9-CB77DE2771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DA08C0-AC80-4B2D-AE67-DC7DA8A3F922}"/>
              </a:ext>
            </a:extLst>
          </p:cNvPr>
          <p:cNvSpPr>
            <a:spLocks noGrp="1"/>
          </p:cNvSpPr>
          <p:nvPr>
            <p:ph type="sldNum" sz="quarter" idx="12"/>
          </p:nvPr>
        </p:nvSpPr>
        <p:spPr/>
        <p:txBody>
          <a:bodyPr/>
          <a:lstStyle/>
          <a:p>
            <a:fld id="{A74343E7-BDE1-4437-B69C-BA5A2475797C}" type="slidenum">
              <a:rPr lang="en-US" smtClean="0"/>
              <a:t>‹#›</a:t>
            </a:fld>
            <a:endParaRPr lang="en-US"/>
          </a:p>
        </p:txBody>
      </p:sp>
    </p:spTree>
    <p:extLst>
      <p:ext uri="{BB962C8B-B14F-4D97-AF65-F5344CB8AC3E}">
        <p14:creationId xmlns:p14="http://schemas.microsoft.com/office/powerpoint/2010/main" val="320152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6F06CD-E67B-451B-B43D-905127FF94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BB3D93-EAF1-4B64-AC49-D9E6B1F82A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61093-37CD-4B72-AB3E-0FA7DC0A5C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87D747-8E35-4533-98FD-533E1A8BEE20}" type="datetime1">
              <a:rPr lang="en-US" smtClean="0"/>
              <a:t>12/10/2019</a:t>
            </a:fld>
            <a:endParaRPr lang="en-US"/>
          </a:p>
        </p:txBody>
      </p:sp>
      <p:sp>
        <p:nvSpPr>
          <p:cNvPr id="5" name="Footer Placeholder 4">
            <a:extLst>
              <a:ext uri="{FF2B5EF4-FFF2-40B4-BE49-F238E27FC236}">
                <a16:creationId xmlns:a16="http://schemas.microsoft.com/office/drawing/2014/main" id="{F6564DE5-47A9-4152-9F9E-C060D39BD8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E60934-93B8-46B0-80B7-9FFC1E37D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343E7-BDE1-4437-B69C-BA5A2475797C}" type="slidenum">
              <a:rPr lang="en-US" smtClean="0"/>
              <a:t>‹#›</a:t>
            </a:fld>
            <a:endParaRPr lang="en-US"/>
          </a:p>
        </p:txBody>
      </p:sp>
      <p:pic>
        <p:nvPicPr>
          <p:cNvPr id="9" name="Picture 8">
            <a:extLst>
              <a:ext uri="{FF2B5EF4-FFF2-40B4-BE49-F238E27FC236}">
                <a16:creationId xmlns:a16="http://schemas.microsoft.com/office/drawing/2014/main" id="{D0CDEBC9-1018-4811-A6A4-5147F5991C03}"/>
              </a:ext>
            </a:extLst>
          </p:cNvPr>
          <p:cNvPicPr>
            <a:picLocks noChangeAspect="1"/>
          </p:cNvPicPr>
          <p:nvPr userDrawn="1"/>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38275" r="37154" b="26491"/>
          <a:stretch/>
        </p:blipFill>
        <p:spPr>
          <a:xfrm>
            <a:off x="11484633" y="5602511"/>
            <a:ext cx="649857" cy="1088716"/>
          </a:xfrm>
          <a:prstGeom prst="rect">
            <a:avLst/>
          </a:prstGeom>
        </p:spPr>
      </p:pic>
    </p:spTree>
    <p:extLst>
      <p:ext uri="{BB962C8B-B14F-4D97-AF65-F5344CB8AC3E}">
        <p14:creationId xmlns:p14="http://schemas.microsoft.com/office/powerpoint/2010/main" val="25858752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0.png"/><Relationship Id="rId7" Type="http://schemas.openxmlformats.org/officeDocument/2006/relationships/diagramColors" Target="../diagrams/colors1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12.png"/><Relationship Id="rId7" Type="http://schemas.openxmlformats.org/officeDocument/2006/relationships/diagramQuickStyle" Target="../diagrams/quickStyle13.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3.png"/><Relationship Id="rId9" Type="http://schemas.microsoft.com/office/2007/relationships/diagramDrawing" Target="../diagrams/drawing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7.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16.png"/><Relationship Id="rId7" Type="http://schemas.openxmlformats.org/officeDocument/2006/relationships/diagramColors" Target="../diagrams/colors1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image" Target="../media/image17.png"/><Relationship Id="rId7" Type="http://schemas.openxmlformats.org/officeDocument/2006/relationships/diagramLayout" Target="../diagrams/layout1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Data" Target="../diagrams/data18.xml"/><Relationship Id="rId5" Type="http://schemas.openxmlformats.org/officeDocument/2006/relationships/image" Target="../media/image19.png"/><Relationship Id="rId10" Type="http://schemas.microsoft.com/office/2007/relationships/diagramDrawing" Target="../diagrams/drawing18.xml"/><Relationship Id="rId4" Type="http://schemas.openxmlformats.org/officeDocument/2006/relationships/image" Target="../media/image18.png"/><Relationship Id="rId9" Type="http://schemas.openxmlformats.org/officeDocument/2006/relationships/diagramColors" Target="../diagrams/colors18.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20.png"/><Relationship Id="rId7" Type="http://schemas.openxmlformats.org/officeDocument/2006/relationships/diagramQuickStyle" Target="../diagrams/quickStyle19.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19.xml"/><Relationship Id="rId5" Type="http://schemas.openxmlformats.org/officeDocument/2006/relationships/diagramData" Target="../diagrams/data19.xml"/><Relationship Id="rId10" Type="http://schemas.openxmlformats.org/officeDocument/2006/relationships/image" Target="../media/image22.png"/><Relationship Id="rId4" Type="http://schemas.openxmlformats.org/officeDocument/2006/relationships/image" Target="../media/image21.png"/><Relationship Id="rId9" Type="http://schemas.microsoft.com/office/2007/relationships/diagramDrawing" Target="../diagrams/drawing1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24.png"/><Relationship Id="rId7" Type="http://schemas.openxmlformats.org/officeDocument/2006/relationships/diagramColors" Target="../diagrams/colors20.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26.png"/><Relationship Id="rId7" Type="http://schemas.openxmlformats.org/officeDocument/2006/relationships/diagramColors" Target="../diagrams/colors21.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image" Target="../media/image27.png"/><Relationship Id="rId7" Type="http://schemas.openxmlformats.org/officeDocument/2006/relationships/diagramColors" Target="../diagrams/colors22.xm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10" Type="http://schemas.openxmlformats.org/officeDocument/2006/relationships/image" Target="../media/image8.png"/><Relationship Id="rId4" Type="http://schemas.openxmlformats.org/officeDocument/2006/relationships/diagramData" Target="../diagrams/data22.xml"/><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30.png"/><Relationship Id="rId7" Type="http://schemas.openxmlformats.org/officeDocument/2006/relationships/diagramColors" Target="../diagrams/colors23.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 Id="rId9"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34.png"/><Relationship Id="rId7" Type="http://schemas.openxmlformats.org/officeDocument/2006/relationships/diagramColors" Target="../diagrams/colors25.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image" Target="../media/image37.png"/><Relationship Id="rId7" Type="http://schemas.openxmlformats.org/officeDocument/2006/relationships/diagramLayout" Target="../diagrams/layout26.xml"/><Relationship Id="rId2" Type="http://schemas.openxmlformats.org/officeDocument/2006/relationships/image" Target="../media/image36.gif"/><Relationship Id="rId1" Type="http://schemas.openxmlformats.org/officeDocument/2006/relationships/slideLayout" Target="../slideLayouts/slideLayout2.xml"/><Relationship Id="rId6" Type="http://schemas.openxmlformats.org/officeDocument/2006/relationships/diagramData" Target="../diagrams/data26.xml"/><Relationship Id="rId11" Type="http://schemas.openxmlformats.org/officeDocument/2006/relationships/image" Target="../media/image40.png"/><Relationship Id="rId5" Type="http://schemas.openxmlformats.org/officeDocument/2006/relationships/image" Target="../media/image39.png"/><Relationship Id="rId10" Type="http://schemas.microsoft.com/office/2007/relationships/diagramDrawing" Target="../diagrams/drawing26.xml"/><Relationship Id="rId4" Type="http://schemas.openxmlformats.org/officeDocument/2006/relationships/image" Target="../media/image38.png"/><Relationship Id="rId9" Type="http://schemas.openxmlformats.org/officeDocument/2006/relationships/diagramColors" Target="../diagrams/colors2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3.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image" Target="../media/image41.png"/><Relationship Id="rId7" Type="http://schemas.openxmlformats.org/officeDocument/2006/relationships/diagramQuickStyle" Target="../diagrams/quickStyle28.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Layout" Target="../diagrams/layout28.xml"/><Relationship Id="rId11" Type="http://schemas.openxmlformats.org/officeDocument/2006/relationships/image" Target="../media/image44.png"/><Relationship Id="rId5" Type="http://schemas.openxmlformats.org/officeDocument/2006/relationships/diagramData" Target="../diagrams/data28.xml"/><Relationship Id="rId10" Type="http://schemas.openxmlformats.org/officeDocument/2006/relationships/image" Target="../media/image43.png"/><Relationship Id="rId4" Type="http://schemas.openxmlformats.org/officeDocument/2006/relationships/image" Target="../media/image42.png"/><Relationship Id="rId9" Type="http://schemas.microsoft.com/office/2007/relationships/diagramDrawing" Target="../diagrams/drawing28.xml"/></Relationships>
</file>

<file path=ppt/slides/_rels/slide29.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image" Target="../media/image46.png"/><Relationship Id="rId7" Type="http://schemas.openxmlformats.org/officeDocument/2006/relationships/diagramColors" Target="../diagrams/colors29.xml"/><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3.xml.rels><?xml version="1.0" encoding="UTF-8" standalone="yes"?>
<Relationships xmlns="http://schemas.openxmlformats.org/package/2006/relationships"><Relationship Id="rId8" Type="http://schemas.openxmlformats.org/officeDocument/2006/relationships/image" Target="../media/image4.tiff"/><Relationship Id="rId3" Type="http://schemas.openxmlformats.org/officeDocument/2006/relationships/diagramLayout" Target="../diagrams/layout2.xml"/><Relationship Id="rId7" Type="http://schemas.openxmlformats.org/officeDocument/2006/relationships/image" Target="../media/image3.tif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46.png"/><Relationship Id="rId7" Type="http://schemas.openxmlformats.org/officeDocument/2006/relationships/diagramColors" Target="../diagrams/colors30.xml"/><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1.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46.png"/><Relationship Id="rId7" Type="http://schemas.openxmlformats.org/officeDocument/2006/relationships/diagramColors" Target="../diagrams/colors31.xml"/><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32.xml"/><Relationship Id="rId7" Type="http://schemas.openxmlformats.org/officeDocument/2006/relationships/image" Target="../media/image49.png"/><Relationship Id="rId2" Type="http://schemas.openxmlformats.org/officeDocument/2006/relationships/diagramData" Target="../diagrams/data32.xml"/><Relationship Id="rId1" Type="http://schemas.openxmlformats.org/officeDocument/2006/relationships/slideLayout" Target="../slideLayouts/slideLayout4.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37.xml"/><Relationship Id="rId3" Type="http://schemas.openxmlformats.org/officeDocument/2006/relationships/image" Target="../media/image56.png"/><Relationship Id="rId7" Type="http://schemas.openxmlformats.org/officeDocument/2006/relationships/diagramQuickStyle" Target="../diagrams/quickStyle37.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Layout" Target="../diagrams/layout37.xml"/><Relationship Id="rId11" Type="http://schemas.openxmlformats.org/officeDocument/2006/relationships/image" Target="../media/image59.jpeg"/><Relationship Id="rId5" Type="http://schemas.openxmlformats.org/officeDocument/2006/relationships/diagramData" Target="../diagrams/data37.xml"/><Relationship Id="rId10" Type="http://schemas.openxmlformats.org/officeDocument/2006/relationships/image" Target="../media/image58.png"/><Relationship Id="rId4" Type="http://schemas.openxmlformats.org/officeDocument/2006/relationships/image" Target="../media/image57.png"/><Relationship Id="rId9" Type="http://schemas.microsoft.com/office/2007/relationships/diagramDrawing" Target="../diagrams/drawing3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hyperlink" Target="https://missionfinancialservices.net/fully-electric-semi-trucks-the-future-of-trucking/" TargetMode="Externa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8.xml"/><Relationship Id="rId7" Type="http://schemas.openxmlformats.org/officeDocument/2006/relationships/image" Target="../media/image5.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21F37-C6E7-4627-9A0A-CC3FFAA454D2}"/>
              </a:ext>
            </a:extLst>
          </p:cNvPr>
          <p:cNvSpPr>
            <a:spLocks noGrp="1"/>
          </p:cNvSpPr>
          <p:nvPr>
            <p:ph type="ctrTitle"/>
          </p:nvPr>
        </p:nvSpPr>
        <p:spPr>
          <a:xfrm>
            <a:off x="1524000" y="2245809"/>
            <a:ext cx="9144000" cy="1564716"/>
          </a:xfrm>
        </p:spPr>
        <p:txBody>
          <a:bodyPr>
            <a:normAutofit/>
          </a:bodyPr>
          <a:lstStyle/>
          <a:p>
            <a:pPr algn="l"/>
            <a:r>
              <a:rPr lang="en-US" sz="4800"/>
              <a:t>Optimal Distribution of Electric Vehicles Charging Stations</a:t>
            </a:r>
          </a:p>
        </p:txBody>
      </p:sp>
      <p:sp>
        <p:nvSpPr>
          <p:cNvPr id="3" name="Subtitle 2">
            <a:extLst>
              <a:ext uri="{FF2B5EF4-FFF2-40B4-BE49-F238E27FC236}">
                <a16:creationId xmlns:a16="http://schemas.microsoft.com/office/drawing/2014/main" id="{E86F7AA9-60EB-4F1E-8590-E11C79CDA37B}"/>
              </a:ext>
            </a:extLst>
          </p:cNvPr>
          <p:cNvSpPr>
            <a:spLocks noGrp="1"/>
          </p:cNvSpPr>
          <p:nvPr>
            <p:ph type="subTitle" idx="1"/>
          </p:nvPr>
        </p:nvSpPr>
        <p:spPr>
          <a:xfrm>
            <a:off x="1524000" y="3947050"/>
            <a:ext cx="9144000" cy="572583"/>
          </a:xfrm>
        </p:spPr>
        <p:txBody>
          <a:bodyPr>
            <a:normAutofit fontScale="77500" lnSpcReduction="20000"/>
          </a:bodyPr>
          <a:lstStyle/>
          <a:p>
            <a:pPr algn="l"/>
            <a:r>
              <a:rPr lang="en-US" sz="2000"/>
              <a:t>Presented by </a:t>
            </a:r>
            <a:r>
              <a:rPr lang="en-US" sz="2000" u="sng" err="1"/>
              <a:t>Haoting</a:t>
            </a:r>
            <a:r>
              <a:rPr lang="en-US" sz="2000" u="sng"/>
              <a:t> Ge, Noah Garfinkle, and </a:t>
            </a:r>
            <a:r>
              <a:rPr lang="en-US" sz="2000" u="sng" err="1"/>
              <a:t>Ximi</a:t>
            </a:r>
            <a:r>
              <a:rPr lang="en-US" sz="2000" u="sng"/>
              <a:t> Qu</a:t>
            </a:r>
            <a:r>
              <a:rPr lang="en-US" sz="2000"/>
              <a:t> (Group Three) for CEE 512: Logistics Systems Analysis</a:t>
            </a:r>
          </a:p>
          <a:p>
            <a:pPr algn="l"/>
            <a:r>
              <a:rPr lang="en-US" sz="2000"/>
              <a:t>Presented on </a:t>
            </a:r>
            <a:r>
              <a:rPr lang="en-US" sz="2000" u="sng"/>
              <a:t>11 December 2019</a:t>
            </a:r>
          </a:p>
        </p:txBody>
      </p:sp>
      <p:sp>
        <p:nvSpPr>
          <p:cNvPr id="8"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4"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512090"/>
      </p:ext>
    </p:extLst>
  </p:cSld>
  <p:clrMapOvr>
    <a:masterClrMapping/>
  </p:clrMapOvr>
  <mc:AlternateContent xmlns:mc="http://schemas.openxmlformats.org/markup-compatibility/2006" xmlns:p14="http://schemas.microsoft.com/office/powerpoint/2010/main">
    <mc:Choice Requires="p14">
      <p:transition spd="slow" p14:dur="2000" advTm="17898"/>
    </mc:Choice>
    <mc:Fallback xmlns="">
      <p:transition spd="slow" advTm="1789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6A0E39-3897-43F4-A252-E1FE9570CED7}"/>
              </a:ext>
            </a:extLst>
          </p:cNvPr>
          <p:cNvSpPr>
            <a:spLocks noGrp="1"/>
          </p:cNvSpPr>
          <p:nvPr>
            <p:ph type="title"/>
          </p:nvPr>
        </p:nvSpPr>
        <p:spPr>
          <a:xfrm>
            <a:off x="0" y="3625516"/>
            <a:ext cx="4363453" cy="936959"/>
          </a:xfrm>
          <a:solidFill>
            <a:srgbClr val="FFC000"/>
          </a:solidFill>
        </p:spPr>
        <p:txBody>
          <a:bodyPr/>
          <a:lstStyle/>
          <a:p>
            <a:pPr algn="r"/>
            <a:r>
              <a:rPr lang="en-US"/>
              <a:t>Case Study</a:t>
            </a:r>
          </a:p>
        </p:txBody>
      </p:sp>
      <p:sp>
        <p:nvSpPr>
          <p:cNvPr id="5" name="Text Placeholder 4">
            <a:extLst>
              <a:ext uri="{FF2B5EF4-FFF2-40B4-BE49-F238E27FC236}">
                <a16:creationId xmlns:a16="http://schemas.microsoft.com/office/drawing/2014/main" id="{6D596058-AE89-42FB-8085-B1341550F84D}"/>
              </a:ext>
            </a:extLst>
          </p:cNvPr>
          <p:cNvSpPr>
            <a:spLocks noGrp="1"/>
          </p:cNvSpPr>
          <p:nvPr>
            <p:ph type="body" idx="1"/>
          </p:nvPr>
        </p:nvSpPr>
        <p:spPr/>
        <p:txBody>
          <a:bodyPr/>
          <a:lstStyle/>
          <a:p>
            <a:endParaRPr lang="en-US"/>
          </a:p>
        </p:txBody>
      </p:sp>
      <p:graphicFrame>
        <p:nvGraphicFramePr>
          <p:cNvPr id="6" name="Diagram 5">
            <a:extLst>
              <a:ext uri="{FF2B5EF4-FFF2-40B4-BE49-F238E27FC236}">
                <a16:creationId xmlns:a16="http://schemas.microsoft.com/office/drawing/2014/main" id="{8BE24BD2-E5D3-4D76-83AD-CDBD6AB303F7}"/>
              </a:ext>
            </a:extLst>
          </p:cNvPr>
          <p:cNvGraphicFramePr/>
          <p:nvPr>
            <p:extLst>
              <p:ext uri="{D42A27DB-BD31-4B8C-83A1-F6EECF244321}">
                <p14:modId xmlns:p14="http://schemas.microsoft.com/office/powerpoint/2010/main" val="702836418"/>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Table 7">
            <a:extLst>
              <a:ext uri="{FF2B5EF4-FFF2-40B4-BE49-F238E27FC236}">
                <a16:creationId xmlns:a16="http://schemas.microsoft.com/office/drawing/2014/main" id="{0F4FD086-E173-45D3-B595-79122E312828}"/>
              </a:ext>
            </a:extLst>
          </p:cNvPr>
          <p:cNvGraphicFramePr>
            <a:graphicFrameLocks noGrp="1"/>
          </p:cNvGraphicFramePr>
          <p:nvPr>
            <p:extLst>
              <p:ext uri="{D42A27DB-BD31-4B8C-83A1-F6EECF244321}">
                <p14:modId xmlns:p14="http://schemas.microsoft.com/office/powerpoint/2010/main" val="2953647436"/>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10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1483139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3E05D-90D7-4246-9486-EB616172C714}"/>
              </a:ext>
            </a:extLst>
          </p:cNvPr>
          <p:cNvSpPr>
            <a:spLocks noGrp="1"/>
          </p:cNvSpPr>
          <p:nvPr>
            <p:ph type="title"/>
          </p:nvPr>
        </p:nvSpPr>
        <p:spPr>
          <a:xfrm>
            <a:off x="438912" y="468737"/>
            <a:ext cx="3018272" cy="1243584"/>
          </a:xfrm>
          <a:noFill/>
        </p:spPr>
        <p:txBody>
          <a:bodyPr>
            <a:normAutofit/>
          </a:bodyPr>
          <a:lstStyle/>
          <a:p>
            <a:r>
              <a:rPr lang="en-US" sz="3400">
                <a:ea typeface="+mj-lt"/>
                <a:cs typeface="+mj-lt"/>
              </a:rPr>
              <a:t>Case Study Background</a:t>
            </a:r>
            <a:endParaRPr lang="en-US" sz="3400"/>
          </a:p>
        </p:txBody>
      </p:sp>
      <p:sp>
        <p:nvSpPr>
          <p:cNvPr id="3" name="Content Placeholder 2">
            <a:extLst>
              <a:ext uri="{FF2B5EF4-FFF2-40B4-BE49-F238E27FC236}">
                <a16:creationId xmlns:a16="http://schemas.microsoft.com/office/drawing/2014/main" id="{F3B6DCC6-40B4-49B3-BEDB-6001FAA3AABC}"/>
              </a:ext>
            </a:extLst>
          </p:cNvPr>
          <p:cNvSpPr>
            <a:spLocks noGrp="1"/>
          </p:cNvSpPr>
          <p:nvPr>
            <p:ph idx="1"/>
          </p:nvPr>
        </p:nvSpPr>
        <p:spPr>
          <a:xfrm>
            <a:off x="438912" y="1712321"/>
            <a:ext cx="6675872" cy="2634211"/>
          </a:xfrm>
        </p:spPr>
        <p:txBody>
          <a:bodyPr vert="horz" lIns="91440" tIns="45720" rIns="91440" bIns="45720" rtlCol="0" anchor="t">
            <a:normAutofit/>
          </a:bodyPr>
          <a:lstStyle/>
          <a:p>
            <a:pPr marL="0" indent="0">
              <a:lnSpc>
                <a:spcPct val="110000"/>
              </a:lnSpc>
              <a:buNone/>
            </a:pPr>
            <a:r>
              <a:rPr lang="en-US" sz="2000" b="1">
                <a:ea typeface="+mn-lt"/>
                <a:cs typeface="+mn-lt"/>
              </a:rPr>
              <a:t>Electric Semi-Truck Freight Delivery Model </a:t>
            </a:r>
          </a:p>
          <a:p>
            <a:pPr marL="0" indent="0">
              <a:buNone/>
            </a:pPr>
            <a:r>
              <a:rPr lang="en-US" sz="2000">
                <a:cs typeface="Calibri"/>
              </a:rPr>
              <a:t>Our study focuses on creating a general model to integrate electric semi-trucks into an existing freight delivery network.</a:t>
            </a:r>
          </a:p>
          <a:p>
            <a:pPr marL="0" indent="0">
              <a:buNone/>
            </a:pPr>
            <a:r>
              <a:rPr lang="en-US" sz="2000">
                <a:cs typeface="Calibri"/>
              </a:rPr>
              <a:t>Since the electric semi-truck’s ‘fueling time’ and charging station setup are more costly compared to the traditional diesel semi-truck. We are looking for the most economical way to minimize those trade-offs. </a:t>
            </a:r>
          </a:p>
        </p:txBody>
      </p:sp>
      <p:pic>
        <p:nvPicPr>
          <p:cNvPr id="2050" name="Picture 2">
            <a:extLst>
              <a:ext uri="{FF2B5EF4-FFF2-40B4-BE49-F238E27FC236}">
                <a16:creationId xmlns:a16="http://schemas.microsoft.com/office/drawing/2014/main" id="{6CA2FA1C-7DC7-4E21-A58C-38031CE13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0314" y="245794"/>
            <a:ext cx="3513486" cy="57666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9D228496-E816-45A2-BED7-985A4B5BDC99}"/>
              </a:ext>
            </a:extLst>
          </p:cNvPr>
          <p:cNvGraphicFramePr/>
          <p:nvPr>
            <p:extLst>
              <p:ext uri="{D42A27DB-BD31-4B8C-83A1-F6EECF244321}">
                <p14:modId xmlns:p14="http://schemas.microsoft.com/office/powerpoint/2010/main" val="4048374317"/>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Table 7">
            <a:extLst>
              <a:ext uri="{FF2B5EF4-FFF2-40B4-BE49-F238E27FC236}">
                <a16:creationId xmlns:a16="http://schemas.microsoft.com/office/drawing/2014/main" id="{60452832-31EF-4E9C-A14F-B154EF422C41}"/>
              </a:ext>
            </a:extLst>
          </p:cNvPr>
          <p:cNvGraphicFramePr>
            <a:graphicFrameLocks noGrp="1"/>
          </p:cNvGraphicFramePr>
          <p:nvPr>
            <p:extLst>
              <p:ext uri="{D42A27DB-BD31-4B8C-83A1-F6EECF244321}">
                <p14:modId xmlns:p14="http://schemas.microsoft.com/office/powerpoint/2010/main" val="3456539789"/>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11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pic>
        <p:nvPicPr>
          <p:cNvPr id="10" name="Picture 9" descr="A close up of a map&#10;&#10;Description automatically generated">
            <a:extLst>
              <a:ext uri="{FF2B5EF4-FFF2-40B4-BE49-F238E27FC236}">
                <a16:creationId xmlns:a16="http://schemas.microsoft.com/office/drawing/2014/main" id="{220B0248-78F1-414F-9E31-3773191EF1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40777" y="4011797"/>
            <a:ext cx="2688138" cy="1906624"/>
          </a:xfrm>
          <a:prstGeom prst="rect">
            <a:avLst/>
          </a:prstGeom>
        </p:spPr>
      </p:pic>
      <p:sp>
        <p:nvSpPr>
          <p:cNvPr id="11" name="Rectangle 10">
            <a:extLst>
              <a:ext uri="{FF2B5EF4-FFF2-40B4-BE49-F238E27FC236}">
                <a16:creationId xmlns:a16="http://schemas.microsoft.com/office/drawing/2014/main" id="{C2F48ABC-6EF0-8249-BFA8-1015F5E677EF}"/>
              </a:ext>
            </a:extLst>
          </p:cNvPr>
          <p:cNvSpPr/>
          <p:nvPr/>
        </p:nvSpPr>
        <p:spPr>
          <a:xfrm>
            <a:off x="438912" y="3996863"/>
            <a:ext cx="3987734" cy="1015663"/>
          </a:xfrm>
          <a:prstGeom prst="rect">
            <a:avLst/>
          </a:prstGeom>
        </p:spPr>
        <p:txBody>
          <a:bodyPr wrap="square">
            <a:spAutoFit/>
          </a:bodyPr>
          <a:lstStyle/>
          <a:p>
            <a:r>
              <a:rPr lang="en-US" sz="2000">
                <a:cs typeface="Calibri"/>
              </a:rPr>
              <a:t>Besides, we are generating a model for the </a:t>
            </a:r>
            <a:r>
              <a:rPr lang="en-US" sz="2000">
                <a:solidFill>
                  <a:srgbClr val="FF0000"/>
                </a:solidFill>
                <a:cs typeface="Calibri"/>
              </a:rPr>
              <a:t>middle hierarchy </a:t>
            </a:r>
            <a:r>
              <a:rPr lang="en-US" sz="2000">
                <a:cs typeface="Calibri"/>
              </a:rPr>
              <a:t>of the transshipment between terminals.</a:t>
            </a:r>
          </a:p>
        </p:txBody>
      </p:sp>
      <p:sp>
        <p:nvSpPr>
          <p:cNvPr id="12" name="Rectangle 11">
            <a:extLst>
              <a:ext uri="{FF2B5EF4-FFF2-40B4-BE49-F238E27FC236}">
                <a16:creationId xmlns:a16="http://schemas.microsoft.com/office/drawing/2014/main" id="{FBA608A5-A47B-944B-A9B4-960D7718167B}"/>
              </a:ext>
            </a:extLst>
          </p:cNvPr>
          <p:cNvSpPr/>
          <p:nvPr/>
        </p:nvSpPr>
        <p:spPr>
          <a:xfrm>
            <a:off x="5336088" y="4108537"/>
            <a:ext cx="1077238" cy="190395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48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3E05D-90D7-4246-9486-EB616172C714}"/>
              </a:ext>
            </a:extLst>
          </p:cNvPr>
          <p:cNvSpPr>
            <a:spLocks noGrp="1"/>
          </p:cNvSpPr>
          <p:nvPr>
            <p:ph type="title"/>
          </p:nvPr>
        </p:nvSpPr>
        <p:spPr>
          <a:xfrm>
            <a:off x="438912" y="468737"/>
            <a:ext cx="3018272" cy="1243584"/>
          </a:xfrm>
          <a:noFill/>
        </p:spPr>
        <p:txBody>
          <a:bodyPr>
            <a:normAutofit/>
          </a:bodyPr>
          <a:lstStyle/>
          <a:p>
            <a:r>
              <a:rPr lang="en-US" sz="3400">
                <a:ea typeface="+mj-lt"/>
                <a:cs typeface="+mj-lt"/>
              </a:rPr>
              <a:t>Case Study Data Preparation</a:t>
            </a:r>
            <a:endParaRPr lang="en-US" sz="3400"/>
          </a:p>
        </p:txBody>
      </p:sp>
      <p:sp>
        <p:nvSpPr>
          <p:cNvPr id="3" name="Content Placeholder 2">
            <a:extLst>
              <a:ext uri="{FF2B5EF4-FFF2-40B4-BE49-F238E27FC236}">
                <a16:creationId xmlns:a16="http://schemas.microsoft.com/office/drawing/2014/main" id="{F3B6DCC6-40B4-49B3-BEDB-6001FAA3AABC}"/>
              </a:ext>
            </a:extLst>
          </p:cNvPr>
          <p:cNvSpPr>
            <a:spLocks noGrp="1"/>
          </p:cNvSpPr>
          <p:nvPr>
            <p:ph idx="1"/>
          </p:nvPr>
        </p:nvSpPr>
        <p:spPr>
          <a:xfrm>
            <a:off x="438912" y="1712321"/>
            <a:ext cx="4832803" cy="4447992"/>
          </a:xfrm>
        </p:spPr>
        <p:txBody>
          <a:bodyPr vert="horz" lIns="91440" tIns="45720" rIns="91440" bIns="45720" rtlCol="0" anchor="t">
            <a:normAutofit/>
          </a:bodyPr>
          <a:lstStyle/>
          <a:p>
            <a:pPr marL="0" indent="0">
              <a:lnSpc>
                <a:spcPct val="100000"/>
              </a:lnSpc>
              <a:buNone/>
            </a:pPr>
            <a:r>
              <a:rPr lang="en-US" sz="2000" b="1">
                <a:ea typeface="+mn-lt"/>
                <a:cs typeface="+mn-lt"/>
              </a:rPr>
              <a:t>Selection of the Cities</a:t>
            </a:r>
          </a:p>
          <a:p>
            <a:pPr marL="457200" lvl="1">
              <a:lnSpc>
                <a:spcPct val="100000"/>
              </a:lnSpc>
              <a:buNone/>
            </a:pPr>
            <a:r>
              <a:rPr lang="en-US" sz="2000">
                <a:ea typeface="+mn-lt"/>
                <a:cs typeface="+mn-lt"/>
              </a:rPr>
              <a:t>The case study is based in Illinois. According to the geographic size of each city and due to the problem’s formulation, 40 cities were selected.</a:t>
            </a:r>
            <a:endParaRPr lang="en-US" sz="2000" b="1">
              <a:ea typeface="+mn-lt"/>
              <a:cs typeface="+mn-lt"/>
            </a:endParaRPr>
          </a:p>
          <a:p>
            <a:pPr marL="0" indent="0">
              <a:lnSpc>
                <a:spcPct val="100000"/>
              </a:lnSpc>
              <a:buNone/>
            </a:pPr>
            <a:r>
              <a:rPr lang="en-US" sz="2000" b="1">
                <a:ea typeface="+mn-lt"/>
                <a:cs typeface="+mn-lt"/>
              </a:rPr>
              <a:t>Demand</a:t>
            </a:r>
            <a:endParaRPr lang="en-US" sz="2400">
              <a:cs typeface="Calibri"/>
            </a:endParaRPr>
          </a:p>
          <a:p>
            <a:pPr marL="457200" lvl="1">
              <a:lnSpc>
                <a:spcPct val="100000"/>
              </a:lnSpc>
              <a:buNone/>
            </a:pPr>
            <a:r>
              <a:rPr lang="en-US" sz="2000">
                <a:cs typeface="Calibri"/>
              </a:rPr>
              <a:t>We have assumed that demand is proportional to the population of each city, expressed in pounds of shipment.</a:t>
            </a:r>
          </a:p>
        </p:txBody>
      </p:sp>
      <p:pic>
        <p:nvPicPr>
          <p:cNvPr id="7" name="Picture 9" descr="A screenshot of a social media post&#10;&#10;Description generated with very high confidence">
            <a:extLst>
              <a:ext uri="{FF2B5EF4-FFF2-40B4-BE49-F238E27FC236}">
                <a16:creationId xmlns:a16="http://schemas.microsoft.com/office/drawing/2014/main" id="{34116899-E32D-48C1-A434-84D8309B9960}"/>
              </a:ext>
            </a:extLst>
          </p:cNvPr>
          <p:cNvPicPr>
            <a:picLocks noChangeAspect="1"/>
          </p:cNvPicPr>
          <p:nvPr/>
        </p:nvPicPr>
        <p:blipFill>
          <a:blip r:embed="rId2"/>
          <a:stretch>
            <a:fillRect/>
          </a:stretch>
        </p:blipFill>
        <p:spPr>
          <a:xfrm>
            <a:off x="5850029" y="3417113"/>
            <a:ext cx="3260861" cy="2743200"/>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72F943DB-1C84-42E1-A0CD-E657BE9BB75F}"/>
              </a:ext>
            </a:extLst>
          </p:cNvPr>
          <p:cNvPicPr>
            <a:picLocks noChangeAspect="1"/>
          </p:cNvPicPr>
          <p:nvPr/>
        </p:nvPicPr>
        <p:blipFill>
          <a:blip r:embed="rId3"/>
          <a:stretch>
            <a:fillRect/>
          </a:stretch>
        </p:blipFill>
        <p:spPr>
          <a:xfrm>
            <a:off x="5850029" y="914416"/>
            <a:ext cx="5135719" cy="2297267"/>
          </a:xfrm>
          <a:prstGeom prst="rect">
            <a:avLst/>
          </a:prstGeom>
        </p:spPr>
      </p:pic>
      <p:sp>
        <p:nvSpPr>
          <p:cNvPr id="5" name="TextBox 4">
            <a:extLst>
              <a:ext uri="{FF2B5EF4-FFF2-40B4-BE49-F238E27FC236}">
                <a16:creationId xmlns:a16="http://schemas.microsoft.com/office/drawing/2014/main" id="{5C0E7A8F-294F-9E48-9905-6A4A4A141BFD}"/>
              </a:ext>
            </a:extLst>
          </p:cNvPr>
          <p:cNvSpPr txBox="1"/>
          <p:nvPr/>
        </p:nvSpPr>
        <p:spPr>
          <a:xfrm>
            <a:off x="5762347" y="6135280"/>
            <a:ext cx="3746538" cy="215444"/>
          </a:xfrm>
          <a:prstGeom prst="rect">
            <a:avLst/>
          </a:prstGeom>
          <a:noFill/>
        </p:spPr>
        <p:txBody>
          <a:bodyPr wrap="none" rtlCol="0">
            <a:spAutoFit/>
          </a:bodyPr>
          <a:lstStyle/>
          <a:p>
            <a:r>
              <a:rPr lang="en-US" sz="800"/>
              <a:t>https://</a:t>
            </a:r>
            <a:r>
              <a:rPr lang="en-US" sz="800" err="1"/>
              <a:t>factfinder.census.gov</a:t>
            </a:r>
            <a:r>
              <a:rPr lang="en-US" sz="800"/>
              <a:t>/faces/nav/</a:t>
            </a:r>
            <a:r>
              <a:rPr lang="en-US" sz="800" err="1"/>
              <a:t>jsf</a:t>
            </a:r>
            <a:r>
              <a:rPr lang="en-US" sz="800"/>
              <a:t>/pages/</a:t>
            </a:r>
            <a:r>
              <a:rPr lang="en-US" sz="800" err="1"/>
              <a:t>community_facts.xhtml?src</a:t>
            </a:r>
            <a:r>
              <a:rPr lang="en-US" sz="800"/>
              <a:t>=</a:t>
            </a:r>
            <a:r>
              <a:rPr lang="en-US" sz="800" err="1"/>
              <a:t>bkmk</a:t>
            </a:r>
            <a:endParaRPr lang="en-US" sz="800"/>
          </a:p>
        </p:txBody>
      </p:sp>
      <p:graphicFrame>
        <p:nvGraphicFramePr>
          <p:cNvPr id="8" name="Diagram 7">
            <a:extLst>
              <a:ext uri="{FF2B5EF4-FFF2-40B4-BE49-F238E27FC236}">
                <a16:creationId xmlns:a16="http://schemas.microsoft.com/office/drawing/2014/main" id="{893B42B1-1674-4E66-A8B8-CF580FF19018}"/>
              </a:ext>
            </a:extLst>
          </p:cNvPr>
          <p:cNvGraphicFramePr/>
          <p:nvPr>
            <p:extLst>
              <p:ext uri="{D42A27DB-BD31-4B8C-83A1-F6EECF244321}">
                <p14:modId xmlns:p14="http://schemas.microsoft.com/office/powerpoint/2010/main" val="4048374317"/>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Table 7">
            <a:extLst>
              <a:ext uri="{FF2B5EF4-FFF2-40B4-BE49-F238E27FC236}">
                <a16:creationId xmlns:a16="http://schemas.microsoft.com/office/drawing/2014/main" id="{B72FD08B-6249-4997-86C2-DFF4FF6F4541}"/>
              </a:ext>
            </a:extLst>
          </p:cNvPr>
          <p:cNvGraphicFramePr>
            <a:graphicFrameLocks noGrp="1"/>
          </p:cNvGraphicFramePr>
          <p:nvPr>
            <p:extLst>
              <p:ext uri="{D42A27DB-BD31-4B8C-83A1-F6EECF244321}">
                <p14:modId xmlns:p14="http://schemas.microsoft.com/office/powerpoint/2010/main" val="3968867520"/>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12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406376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descr="A screenshot of a cell phone&#10;&#10;Description generated with very high confidence">
            <a:extLst>
              <a:ext uri="{FF2B5EF4-FFF2-40B4-BE49-F238E27FC236}">
                <a16:creationId xmlns:a16="http://schemas.microsoft.com/office/drawing/2014/main" id="{A9308CD5-D9B9-48A0-8C7E-3E3C3F890FC8}"/>
              </a:ext>
            </a:extLst>
          </p:cNvPr>
          <p:cNvPicPr>
            <a:picLocks noChangeAspect="1"/>
          </p:cNvPicPr>
          <p:nvPr/>
        </p:nvPicPr>
        <p:blipFill>
          <a:blip r:embed="rId2"/>
          <a:stretch>
            <a:fillRect/>
          </a:stretch>
        </p:blipFill>
        <p:spPr>
          <a:xfrm>
            <a:off x="5107471" y="4196643"/>
            <a:ext cx="2662812" cy="1867577"/>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id="{8FE5D514-D964-4AB3-8A6D-C14E5A42950C}"/>
              </a:ext>
            </a:extLst>
          </p:cNvPr>
          <p:cNvPicPr>
            <a:picLocks noChangeAspect="1"/>
          </p:cNvPicPr>
          <p:nvPr/>
        </p:nvPicPr>
        <p:blipFill>
          <a:blip r:embed="rId3"/>
          <a:stretch>
            <a:fillRect/>
          </a:stretch>
        </p:blipFill>
        <p:spPr>
          <a:xfrm>
            <a:off x="5100866" y="721819"/>
            <a:ext cx="3935276" cy="2509059"/>
          </a:xfrm>
          <a:prstGeom prst="rect">
            <a:avLst/>
          </a:prstGeom>
        </p:spPr>
      </p:pic>
      <p:pic>
        <p:nvPicPr>
          <p:cNvPr id="8" name="Picture 9" descr="A screenshot of a cell phone&#10;&#10;Description generated with very high confidence">
            <a:extLst>
              <a:ext uri="{FF2B5EF4-FFF2-40B4-BE49-F238E27FC236}">
                <a16:creationId xmlns:a16="http://schemas.microsoft.com/office/drawing/2014/main" id="{0EAD7FD4-C9C7-4797-BB01-4FA7D1F92089}"/>
              </a:ext>
            </a:extLst>
          </p:cNvPr>
          <p:cNvPicPr>
            <a:picLocks noChangeAspect="1"/>
          </p:cNvPicPr>
          <p:nvPr/>
        </p:nvPicPr>
        <p:blipFill>
          <a:blip r:embed="rId4"/>
          <a:stretch>
            <a:fillRect/>
          </a:stretch>
        </p:blipFill>
        <p:spPr>
          <a:xfrm>
            <a:off x="7818774" y="4142174"/>
            <a:ext cx="3668935" cy="1836688"/>
          </a:xfrm>
          <a:prstGeom prst="rect">
            <a:avLst/>
          </a:prstGeom>
        </p:spPr>
      </p:pic>
      <p:sp>
        <p:nvSpPr>
          <p:cNvPr id="19" name="Content Placeholder 2">
            <a:extLst>
              <a:ext uri="{FF2B5EF4-FFF2-40B4-BE49-F238E27FC236}">
                <a16:creationId xmlns:a16="http://schemas.microsoft.com/office/drawing/2014/main" id="{97BDB191-C319-4016-8EA3-DD66E74AF464}"/>
              </a:ext>
            </a:extLst>
          </p:cNvPr>
          <p:cNvSpPr txBox="1">
            <a:spLocks/>
          </p:cNvSpPr>
          <p:nvPr/>
        </p:nvSpPr>
        <p:spPr>
          <a:xfrm>
            <a:off x="9312273" y="1044365"/>
            <a:ext cx="2225117" cy="1853475"/>
          </a:xfrm>
          <a:prstGeom prst="rect">
            <a:avLst/>
          </a:prstGeom>
          <a:ln>
            <a:solidFill>
              <a:schemeClr val="tx1"/>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ea typeface="+mn-lt"/>
                <a:cs typeface="+mn-lt"/>
              </a:rPr>
              <a:t>In this study case, one of the objectives is to determine where the add-on charging facility should be built to the existing terminals. There will be two types of charging facility to serve two different types of trucks.</a:t>
            </a:r>
            <a:endParaRPr lang="en-US" sz="1400">
              <a:cs typeface="Calibri"/>
            </a:endParaRPr>
          </a:p>
          <a:p>
            <a:endParaRPr lang="en-US" sz="1400">
              <a:cs typeface="Calibri"/>
            </a:endParaRPr>
          </a:p>
        </p:txBody>
      </p:sp>
      <p:sp>
        <p:nvSpPr>
          <p:cNvPr id="25" name="Content Placeholder 2">
            <a:extLst>
              <a:ext uri="{FF2B5EF4-FFF2-40B4-BE49-F238E27FC236}">
                <a16:creationId xmlns:a16="http://schemas.microsoft.com/office/drawing/2014/main" id="{B6939EDC-6F45-4EA3-9B61-B894150B1C5A}"/>
              </a:ext>
            </a:extLst>
          </p:cNvPr>
          <p:cNvSpPr txBox="1">
            <a:spLocks/>
          </p:cNvSpPr>
          <p:nvPr/>
        </p:nvSpPr>
        <p:spPr>
          <a:xfrm>
            <a:off x="5151229" y="3631384"/>
            <a:ext cx="6386161" cy="490134"/>
          </a:xfrm>
          <a:prstGeom prst="rect">
            <a:avLst/>
          </a:prstGeom>
          <a:ln>
            <a:solidFill>
              <a:schemeClr val="tx1"/>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cs typeface="Calibri"/>
              </a:rPr>
              <a:t>Due to the need of efficiency of the charging speed and quantity of the battery, the AC Level 2 and DC Fast Charging are used as our two types of facility-based model.</a:t>
            </a:r>
          </a:p>
          <a:p>
            <a:endParaRPr lang="en-US" sz="1400">
              <a:cs typeface="Calibri"/>
            </a:endParaRPr>
          </a:p>
        </p:txBody>
      </p:sp>
      <p:sp>
        <p:nvSpPr>
          <p:cNvPr id="26" name="Rectangle 25">
            <a:extLst>
              <a:ext uri="{FF2B5EF4-FFF2-40B4-BE49-F238E27FC236}">
                <a16:creationId xmlns:a16="http://schemas.microsoft.com/office/drawing/2014/main" id="{D9948D60-2108-4622-B3CF-5A10F7DB5B81}"/>
              </a:ext>
            </a:extLst>
          </p:cNvPr>
          <p:cNvSpPr/>
          <p:nvPr/>
        </p:nvSpPr>
        <p:spPr>
          <a:xfrm>
            <a:off x="7871204" y="5018302"/>
            <a:ext cx="3558796" cy="68480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2A8E49D0-DC70-A840-A17C-0037B9B43ED3}"/>
              </a:ext>
            </a:extLst>
          </p:cNvPr>
          <p:cNvSpPr txBox="1">
            <a:spLocks/>
          </p:cNvSpPr>
          <p:nvPr/>
        </p:nvSpPr>
        <p:spPr>
          <a:xfrm>
            <a:off x="438912" y="468737"/>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a:ea typeface="+mj-lt"/>
                <a:cs typeface="+mj-lt"/>
              </a:rPr>
              <a:t>Case Study Data Preparation</a:t>
            </a:r>
            <a:endParaRPr lang="en-US" sz="3400"/>
          </a:p>
        </p:txBody>
      </p:sp>
      <p:sp>
        <p:nvSpPr>
          <p:cNvPr id="18" name="Content Placeholder 2">
            <a:extLst>
              <a:ext uri="{FF2B5EF4-FFF2-40B4-BE49-F238E27FC236}">
                <a16:creationId xmlns:a16="http://schemas.microsoft.com/office/drawing/2014/main" id="{0D0BD364-C5FC-A94B-A387-31641D178D11}"/>
              </a:ext>
            </a:extLst>
          </p:cNvPr>
          <p:cNvSpPr txBox="1">
            <a:spLocks/>
          </p:cNvSpPr>
          <p:nvPr/>
        </p:nvSpPr>
        <p:spPr>
          <a:xfrm>
            <a:off x="438912" y="1712321"/>
            <a:ext cx="4625457" cy="467694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2000" b="1">
                <a:ea typeface="+mn-lt"/>
                <a:cs typeface="+mn-lt"/>
              </a:rPr>
              <a:t>Facility Cost</a:t>
            </a:r>
          </a:p>
          <a:p>
            <a:pPr marL="457200" lvl="1">
              <a:lnSpc>
                <a:spcPct val="110000"/>
              </a:lnSpc>
              <a:buNone/>
            </a:pPr>
            <a:r>
              <a:rPr lang="en-US" sz="2000">
                <a:ea typeface="+mn-lt"/>
                <a:cs typeface="+mn-lt"/>
              </a:rPr>
              <a:t>Including two major components:</a:t>
            </a:r>
            <a:endParaRPr lang="en-US" sz="2000">
              <a:cs typeface="Calibri" panose="020F0502020204030204"/>
            </a:endParaRPr>
          </a:p>
          <a:p>
            <a:pPr marL="571500" lvl="1" indent="-342900">
              <a:lnSpc>
                <a:spcPct val="110000"/>
              </a:lnSpc>
            </a:pPr>
            <a:r>
              <a:rPr lang="en-US" sz="2000" b="1">
                <a:cs typeface="Calibri" panose="020F0502020204030204"/>
              </a:rPr>
              <a:t>Land Cost</a:t>
            </a:r>
          </a:p>
          <a:p>
            <a:pPr marL="685800" lvl="2" indent="0">
              <a:lnSpc>
                <a:spcPct val="110000"/>
              </a:lnSpc>
              <a:buNone/>
            </a:pPr>
            <a:r>
              <a:rPr lang="en-US">
                <a:cs typeface="Calibri" panose="020F0502020204030204"/>
              </a:rPr>
              <a:t>The charging facility is considered to be a new addition to the existing terminals. The unit price of the land ($/ft^2) is based on the Zillow's house pricing.</a:t>
            </a:r>
          </a:p>
          <a:p>
            <a:pPr marL="571500" lvl="1" indent="-342900">
              <a:lnSpc>
                <a:spcPct val="110000"/>
              </a:lnSpc>
            </a:pPr>
            <a:r>
              <a:rPr lang="en-US" sz="2000" b="1">
                <a:cs typeface="Calibri" panose="020F0502020204030204"/>
              </a:rPr>
              <a:t>Charging Instrument Cost</a:t>
            </a:r>
          </a:p>
          <a:p>
            <a:pPr marL="685800" lvl="2" indent="0">
              <a:lnSpc>
                <a:spcPct val="110000"/>
              </a:lnSpc>
              <a:buNone/>
            </a:pPr>
            <a:r>
              <a:rPr lang="en-US">
                <a:cs typeface="Calibri" panose="020F0502020204030204"/>
              </a:rPr>
              <a:t>Based on the “Costs Associated With Non-Residential Electric Vehicle Supply Equipment” from the U.S. Department of Energy for estimation.</a:t>
            </a:r>
          </a:p>
          <a:p>
            <a:pPr marL="0" indent="0">
              <a:buFont typeface="Arial" panose="020B0604020202020204" pitchFamily="34" charset="0"/>
              <a:buNone/>
            </a:pPr>
            <a:endParaRPr lang="en-US" sz="2000" b="1">
              <a:ea typeface="+mn-lt"/>
              <a:cs typeface="+mn-lt"/>
            </a:endParaRPr>
          </a:p>
          <a:p>
            <a:pPr marL="0" indent="0">
              <a:buFont typeface="Arial" panose="020B0604020202020204" pitchFamily="34" charset="0"/>
              <a:buNone/>
            </a:pPr>
            <a:endParaRPr lang="en-US" sz="2000">
              <a:cs typeface="Calibri" panose="020F0502020204030204"/>
            </a:endParaRPr>
          </a:p>
        </p:txBody>
      </p:sp>
      <p:sp>
        <p:nvSpPr>
          <p:cNvPr id="2" name="TextBox 1">
            <a:extLst>
              <a:ext uri="{FF2B5EF4-FFF2-40B4-BE49-F238E27FC236}">
                <a16:creationId xmlns:a16="http://schemas.microsoft.com/office/drawing/2014/main" id="{C7CD8A9D-1E7C-A740-8C2A-957A798D1701}"/>
              </a:ext>
            </a:extLst>
          </p:cNvPr>
          <p:cNvSpPr txBox="1"/>
          <p:nvPr/>
        </p:nvSpPr>
        <p:spPr>
          <a:xfrm>
            <a:off x="5133686" y="3138640"/>
            <a:ext cx="2258952" cy="215444"/>
          </a:xfrm>
          <a:prstGeom prst="rect">
            <a:avLst/>
          </a:prstGeom>
          <a:noFill/>
        </p:spPr>
        <p:txBody>
          <a:bodyPr wrap="none" rtlCol="0">
            <a:spAutoFit/>
          </a:bodyPr>
          <a:lstStyle/>
          <a:p>
            <a:r>
              <a:rPr lang="en-US" sz="800"/>
              <a:t>https://</a:t>
            </a:r>
            <a:r>
              <a:rPr lang="en-US" sz="800" err="1"/>
              <a:t>www.zillow.com</a:t>
            </a:r>
            <a:r>
              <a:rPr lang="en-US" sz="800"/>
              <a:t>/</a:t>
            </a:r>
            <a:r>
              <a:rPr lang="en-US" sz="800" err="1"/>
              <a:t>chicago-il</a:t>
            </a:r>
            <a:r>
              <a:rPr lang="en-US" sz="800"/>
              <a:t>/home-values/</a:t>
            </a:r>
          </a:p>
        </p:txBody>
      </p:sp>
      <p:graphicFrame>
        <p:nvGraphicFramePr>
          <p:cNvPr id="12" name="Diagram 11">
            <a:extLst>
              <a:ext uri="{FF2B5EF4-FFF2-40B4-BE49-F238E27FC236}">
                <a16:creationId xmlns:a16="http://schemas.microsoft.com/office/drawing/2014/main" id="{184E60AF-70FF-49C0-988E-4B5E126A183D}"/>
              </a:ext>
            </a:extLst>
          </p:cNvPr>
          <p:cNvGraphicFramePr/>
          <p:nvPr>
            <p:extLst>
              <p:ext uri="{D42A27DB-BD31-4B8C-83A1-F6EECF244321}">
                <p14:modId xmlns:p14="http://schemas.microsoft.com/office/powerpoint/2010/main" val="4048374317"/>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3" name="Table 7">
            <a:extLst>
              <a:ext uri="{FF2B5EF4-FFF2-40B4-BE49-F238E27FC236}">
                <a16:creationId xmlns:a16="http://schemas.microsoft.com/office/drawing/2014/main" id="{A955EA82-6DAF-4578-AD92-8DD6C9940FCB}"/>
              </a:ext>
            </a:extLst>
          </p:cNvPr>
          <p:cNvGraphicFramePr>
            <a:graphicFrameLocks noGrp="1"/>
          </p:cNvGraphicFramePr>
          <p:nvPr>
            <p:extLst>
              <p:ext uri="{D42A27DB-BD31-4B8C-83A1-F6EECF244321}">
                <p14:modId xmlns:p14="http://schemas.microsoft.com/office/powerpoint/2010/main" val="3165411998"/>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13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62415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circle(in)">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6826F5-E521-DE48-8ED4-A39F4C1A25AF}"/>
              </a:ext>
            </a:extLst>
          </p:cNvPr>
          <p:cNvSpPr txBox="1"/>
          <p:nvPr/>
        </p:nvSpPr>
        <p:spPr>
          <a:xfrm>
            <a:off x="7501215" y="2498779"/>
            <a:ext cx="3144772" cy="369332"/>
          </a:xfrm>
          <a:prstGeom prst="rect">
            <a:avLst/>
          </a:prstGeom>
          <a:noFill/>
        </p:spPr>
        <p:txBody>
          <a:bodyPr wrap="none" rtlCol="0">
            <a:spAutoFit/>
          </a:bodyPr>
          <a:lstStyle/>
          <a:p>
            <a:pPr>
              <a:spcAft>
                <a:spcPts val="600"/>
              </a:spcAft>
            </a:pPr>
            <a:r>
              <a:rPr lang="en-US"/>
              <a:t>Table 1. The vehicle parameters</a:t>
            </a:r>
          </a:p>
        </p:txBody>
      </p:sp>
      <p:graphicFrame>
        <p:nvGraphicFramePr>
          <p:cNvPr id="3" name="Table 2">
            <a:extLst>
              <a:ext uri="{FF2B5EF4-FFF2-40B4-BE49-F238E27FC236}">
                <a16:creationId xmlns:a16="http://schemas.microsoft.com/office/drawing/2014/main" id="{7882DE0E-5C7E-0247-8C34-B8193BABC58A}"/>
              </a:ext>
            </a:extLst>
          </p:cNvPr>
          <p:cNvGraphicFramePr>
            <a:graphicFrameLocks noGrp="1"/>
          </p:cNvGraphicFramePr>
          <p:nvPr>
            <p:extLst>
              <p:ext uri="{D42A27DB-BD31-4B8C-83A1-F6EECF244321}">
                <p14:modId xmlns:p14="http://schemas.microsoft.com/office/powerpoint/2010/main" val="1844220869"/>
              </p:ext>
            </p:extLst>
          </p:nvPr>
        </p:nvGraphicFramePr>
        <p:xfrm>
          <a:off x="6085938" y="477066"/>
          <a:ext cx="5658489" cy="1982208"/>
        </p:xfrm>
        <a:graphic>
          <a:graphicData uri="http://schemas.openxmlformats.org/drawingml/2006/table">
            <a:tbl>
              <a:tblPr firstRow="1" bandRow="1">
                <a:tableStyleId>{93296810-A885-4BE3-A3E7-6D5BEEA58F35}</a:tableStyleId>
              </a:tblPr>
              <a:tblGrid>
                <a:gridCol w="1998301">
                  <a:extLst>
                    <a:ext uri="{9D8B030D-6E8A-4147-A177-3AD203B41FA5}">
                      <a16:colId xmlns:a16="http://schemas.microsoft.com/office/drawing/2014/main" val="2135946111"/>
                    </a:ext>
                  </a:extLst>
                </a:gridCol>
                <a:gridCol w="1830094">
                  <a:extLst>
                    <a:ext uri="{9D8B030D-6E8A-4147-A177-3AD203B41FA5}">
                      <a16:colId xmlns:a16="http://schemas.microsoft.com/office/drawing/2014/main" val="4153356931"/>
                    </a:ext>
                  </a:extLst>
                </a:gridCol>
                <a:gridCol w="1830094">
                  <a:extLst>
                    <a:ext uri="{9D8B030D-6E8A-4147-A177-3AD203B41FA5}">
                      <a16:colId xmlns:a16="http://schemas.microsoft.com/office/drawing/2014/main" val="116728976"/>
                    </a:ext>
                  </a:extLst>
                </a:gridCol>
              </a:tblGrid>
              <a:tr h="639185">
                <a:tc>
                  <a:txBody>
                    <a:bodyPr/>
                    <a:lstStyle/>
                    <a:p>
                      <a:endParaRPr lang="en-US" sz="1800"/>
                    </a:p>
                  </a:txBody>
                  <a:tcPr marL="155198" marR="155198" marT="77599" marB="77599"/>
                </a:tc>
                <a:tc>
                  <a:txBody>
                    <a:bodyPr/>
                    <a:lstStyle/>
                    <a:p>
                      <a:r>
                        <a:rPr lang="en-US" sz="1800"/>
                        <a:t>Truck type 1</a:t>
                      </a:r>
                    </a:p>
                  </a:txBody>
                  <a:tcPr marL="155198" marR="155198" marT="77599" marB="77599"/>
                </a:tc>
                <a:tc>
                  <a:txBody>
                    <a:bodyPr/>
                    <a:lstStyle/>
                    <a:p>
                      <a:r>
                        <a:rPr lang="en-US" sz="1800"/>
                        <a:t>Truck type 2</a:t>
                      </a:r>
                    </a:p>
                  </a:txBody>
                  <a:tcPr marL="155198" marR="155198" marT="77599" marB="77599"/>
                </a:tc>
                <a:extLst>
                  <a:ext uri="{0D108BD9-81ED-4DB2-BD59-A6C34878D82A}">
                    <a16:rowId xmlns:a16="http://schemas.microsoft.com/office/drawing/2014/main" val="4050915963"/>
                  </a:ext>
                </a:extLst>
              </a:tr>
              <a:tr h="639185">
                <a:tc>
                  <a:txBody>
                    <a:bodyPr/>
                    <a:lstStyle/>
                    <a:p>
                      <a:r>
                        <a:rPr lang="en-US" sz="1800"/>
                        <a:t>Range (kilometers)</a:t>
                      </a:r>
                    </a:p>
                  </a:txBody>
                  <a:tcPr marL="155198" marR="155198" marT="77599" marB="77599"/>
                </a:tc>
                <a:tc>
                  <a:txBody>
                    <a:bodyPr/>
                    <a:lstStyle/>
                    <a:p>
                      <a:r>
                        <a:rPr lang="en-US" sz="1800"/>
                        <a:t>240</a:t>
                      </a:r>
                    </a:p>
                  </a:txBody>
                  <a:tcPr marL="155198" marR="155198" marT="77599" marB="77599"/>
                </a:tc>
                <a:tc>
                  <a:txBody>
                    <a:bodyPr/>
                    <a:lstStyle/>
                    <a:p>
                      <a:r>
                        <a:rPr lang="en-US" sz="1800"/>
                        <a:t>640</a:t>
                      </a:r>
                    </a:p>
                  </a:txBody>
                  <a:tcPr marL="155198" marR="155198" marT="77599" marB="77599"/>
                </a:tc>
                <a:extLst>
                  <a:ext uri="{0D108BD9-81ED-4DB2-BD59-A6C34878D82A}">
                    <a16:rowId xmlns:a16="http://schemas.microsoft.com/office/drawing/2014/main" val="2068433821"/>
                  </a:ext>
                </a:extLst>
              </a:tr>
              <a:tr h="639185">
                <a:tc>
                  <a:txBody>
                    <a:bodyPr/>
                    <a:lstStyle/>
                    <a:p>
                      <a:r>
                        <a:rPr lang="en-US" sz="1800"/>
                        <a:t>Capacity (lbs)</a:t>
                      </a:r>
                    </a:p>
                  </a:txBody>
                  <a:tcPr marL="155198" marR="155198" marT="77599" marB="77599"/>
                </a:tc>
                <a:tc>
                  <a:txBody>
                    <a:bodyPr/>
                    <a:lstStyle/>
                    <a:p>
                      <a:r>
                        <a:rPr lang="en-US" sz="1800"/>
                        <a:t>40,000</a:t>
                      </a:r>
                    </a:p>
                  </a:txBody>
                  <a:tcPr marL="155198" marR="155198" marT="77599" marB="77599"/>
                </a:tc>
                <a:tc>
                  <a:txBody>
                    <a:bodyPr/>
                    <a:lstStyle/>
                    <a:p>
                      <a:r>
                        <a:rPr lang="en-US" sz="1800"/>
                        <a:t>80,000</a:t>
                      </a:r>
                    </a:p>
                  </a:txBody>
                  <a:tcPr marL="155198" marR="155198" marT="77599" marB="77599"/>
                </a:tc>
                <a:extLst>
                  <a:ext uri="{0D108BD9-81ED-4DB2-BD59-A6C34878D82A}">
                    <a16:rowId xmlns:a16="http://schemas.microsoft.com/office/drawing/2014/main" val="412308644"/>
                  </a:ext>
                </a:extLst>
              </a:tr>
            </a:tbl>
          </a:graphicData>
        </a:graphic>
      </p:graphicFrame>
      <p:sp>
        <p:nvSpPr>
          <p:cNvPr id="7" name="Title 1">
            <a:extLst>
              <a:ext uri="{FF2B5EF4-FFF2-40B4-BE49-F238E27FC236}">
                <a16:creationId xmlns:a16="http://schemas.microsoft.com/office/drawing/2014/main" id="{915BBD7D-7D8B-6C4F-B1B7-40C3454EB7CC}"/>
              </a:ext>
            </a:extLst>
          </p:cNvPr>
          <p:cNvSpPr txBox="1">
            <a:spLocks/>
          </p:cNvSpPr>
          <p:nvPr/>
        </p:nvSpPr>
        <p:spPr>
          <a:xfrm>
            <a:off x="438912" y="468737"/>
            <a:ext cx="4832802" cy="12435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a:ea typeface="+mj-lt"/>
                <a:cs typeface="+mj-lt"/>
              </a:rPr>
              <a:t>Case Study Data Preparation</a:t>
            </a:r>
            <a:endParaRPr lang="en-US" sz="3400"/>
          </a:p>
        </p:txBody>
      </p:sp>
      <p:sp>
        <p:nvSpPr>
          <p:cNvPr id="9" name="Content Placeholder 2">
            <a:extLst>
              <a:ext uri="{FF2B5EF4-FFF2-40B4-BE49-F238E27FC236}">
                <a16:creationId xmlns:a16="http://schemas.microsoft.com/office/drawing/2014/main" id="{CDBE2BAE-0DEE-9144-9BD2-8CD8BAE4977D}"/>
              </a:ext>
            </a:extLst>
          </p:cNvPr>
          <p:cNvSpPr txBox="1">
            <a:spLocks/>
          </p:cNvSpPr>
          <p:nvPr/>
        </p:nvSpPr>
        <p:spPr>
          <a:xfrm>
            <a:off x="438911" y="1712321"/>
            <a:ext cx="6354491" cy="514567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b="1">
                <a:ea typeface="+mn-lt"/>
                <a:cs typeface="+mn-lt"/>
              </a:rPr>
              <a:t>Vehicle Parameters</a:t>
            </a:r>
          </a:p>
          <a:p>
            <a:pPr>
              <a:lnSpc>
                <a:spcPct val="100000"/>
              </a:lnSpc>
            </a:pPr>
            <a:r>
              <a:rPr lang="en-US" sz="2000" b="1"/>
              <a:t>Ranges</a:t>
            </a:r>
            <a:r>
              <a:rPr lang="en-US" sz="2000"/>
              <a:t> </a:t>
            </a:r>
            <a:endParaRPr lang="en-US" sz="2000">
              <a:cs typeface="Calibri"/>
            </a:endParaRPr>
          </a:p>
          <a:p>
            <a:pPr marL="457200" lvl="1" indent="0">
              <a:lnSpc>
                <a:spcPct val="100000"/>
              </a:lnSpc>
              <a:buNone/>
            </a:pPr>
            <a:r>
              <a:rPr lang="en-US" sz="2000"/>
              <a:t>The range of fully charged electric trucks. In our model, we set two different types of electric trucks. The smaller one has a range of 240 kilometers, while the larger one has a range of 640 kilometers.</a:t>
            </a:r>
            <a:endParaRPr lang="en-US" sz="2000">
              <a:cs typeface="Calibri"/>
            </a:endParaRPr>
          </a:p>
          <a:p>
            <a:pPr>
              <a:lnSpc>
                <a:spcPct val="100000"/>
              </a:lnSpc>
            </a:pPr>
            <a:r>
              <a:rPr lang="en-US" sz="2000" b="1"/>
              <a:t>Capacities</a:t>
            </a:r>
            <a:endParaRPr lang="en-US" sz="2000"/>
          </a:p>
          <a:p>
            <a:pPr marL="457200" lvl="1" indent="0">
              <a:lnSpc>
                <a:spcPct val="100000"/>
              </a:lnSpc>
              <a:buNone/>
            </a:pPr>
            <a:r>
              <a:rPr lang="en-US" sz="2000"/>
              <a:t>The maximum weight can be carried by an electric truck. The capacities of electric trucks are based on different kinds of internal combustion engine trucks. They are set to be 80,000 </a:t>
            </a:r>
            <a:r>
              <a:rPr lang="en-US" sz="2000" err="1"/>
              <a:t>lbs</a:t>
            </a:r>
            <a:r>
              <a:rPr lang="en-US" sz="2000"/>
              <a:t> (equivalent to a regular semi-trailer truck) and 40,000 </a:t>
            </a:r>
            <a:r>
              <a:rPr lang="en-US" sz="2000" err="1"/>
              <a:t>lbs</a:t>
            </a:r>
            <a:r>
              <a:rPr lang="en-US" sz="2000"/>
              <a:t> (single axle).</a:t>
            </a:r>
          </a:p>
          <a:p>
            <a:pPr marL="0" indent="0">
              <a:buFont typeface="Arial" panose="020B0604020202020204" pitchFamily="34" charset="0"/>
              <a:buNone/>
            </a:pPr>
            <a:endParaRPr lang="en-US" sz="600" b="1">
              <a:ea typeface="+mn-lt"/>
              <a:cs typeface="+mn-lt"/>
            </a:endParaRPr>
          </a:p>
          <a:p>
            <a:pPr marL="0" indent="0">
              <a:buFont typeface="Arial" panose="020B0604020202020204" pitchFamily="34" charset="0"/>
              <a:buNone/>
            </a:pPr>
            <a:endParaRPr lang="en-US" sz="600">
              <a:cs typeface="Calibri"/>
            </a:endParaRPr>
          </a:p>
        </p:txBody>
      </p:sp>
      <p:pic>
        <p:nvPicPr>
          <p:cNvPr id="13" name="Picture 12" descr="A white truck parked on the side of a road&#10;&#10;Description automatically generated">
            <a:extLst>
              <a:ext uri="{FF2B5EF4-FFF2-40B4-BE49-F238E27FC236}">
                <a16:creationId xmlns:a16="http://schemas.microsoft.com/office/drawing/2014/main" id="{A72084C1-6E4F-294B-942F-E86716D78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402" y="3996012"/>
            <a:ext cx="3725149" cy="2223147"/>
          </a:xfrm>
          <a:prstGeom prst="rect">
            <a:avLst/>
          </a:prstGeom>
        </p:spPr>
      </p:pic>
      <p:sp>
        <p:nvSpPr>
          <p:cNvPr id="14" name="TextBox 13">
            <a:extLst>
              <a:ext uri="{FF2B5EF4-FFF2-40B4-BE49-F238E27FC236}">
                <a16:creationId xmlns:a16="http://schemas.microsoft.com/office/drawing/2014/main" id="{1E3421E1-6B2C-3945-9E71-A230637B0F77}"/>
              </a:ext>
            </a:extLst>
          </p:cNvPr>
          <p:cNvSpPr txBox="1"/>
          <p:nvPr/>
        </p:nvSpPr>
        <p:spPr>
          <a:xfrm>
            <a:off x="6771594" y="3256941"/>
            <a:ext cx="4972833" cy="646331"/>
          </a:xfrm>
          <a:prstGeom prst="rect">
            <a:avLst/>
          </a:prstGeom>
          <a:noFill/>
          <a:ln>
            <a:solidFill>
              <a:schemeClr val="tx1"/>
            </a:solidFill>
          </a:ln>
        </p:spPr>
        <p:txBody>
          <a:bodyPr wrap="square" rtlCol="0" anchor="t">
            <a:spAutoFit/>
          </a:bodyPr>
          <a:lstStyle/>
          <a:p>
            <a:r>
              <a:rPr lang="en-US"/>
              <a:t>We used Tesla’s Semi as the baseline for the vehicle parameters setup.</a:t>
            </a:r>
          </a:p>
        </p:txBody>
      </p:sp>
      <p:graphicFrame>
        <p:nvGraphicFramePr>
          <p:cNvPr id="8" name="Diagram 7">
            <a:extLst>
              <a:ext uri="{FF2B5EF4-FFF2-40B4-BE49-F238E27FC236}">
                <a16:creationId xmlns:a16="http://schemas.microsoft.com/office/drawing/2014/main" id="{D62B4CA2-2AE5-448B-A93A-999AE75BC2F3}"/>
              </a:ext>
            </a:extLst>
          </p:cNvPr>
          <p:cNvGraphicFramePr/>
          <p:nvPr>
            <p:extLst>
              <p:ext uri="{D42A27DB-BD31-4B8C-83A1-F6EECF244321}">
                <p14:modId xmlns:p14="http://schemas.microsoft.com/office/powerpoint/2010/main" val="4048374317"/>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Table 7">
            <a:extLst>
              <a:ext uri="{FF2B5EF4-FFF2-40B4-BE49-F238E27FC236}">
                <a16:creationId xmlns:a16="http://schemas.microsoft.com/office/drawing/2014/main" id="{07B7302A-6EA8-4D12-AD05-3A0030DF1E70}"/>
              </a:ext>
            </a:extLst>
          </p:cNvPr>
          <p:cNvGraphicFramePr>
            <a:graphicFrameLocks noGrp="1"/>
          </p:cNvGraphicFramePr>
          <p:nvPr>
            <p:extLst>
              <p:ext uri="{D42A27DB-BD31-4B8C-83A1-F6EECF244321}">
                <p14:modId xmlns:p14="http://schemas.microsoft.com/office/powerpoint/2010/main" val="940348075"/>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14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135910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6A0E39-3897-43F4-A252-E1FE9570CED7}"/>
              </a:ext>
            </a:extLst>
          </p:cNvPr>
          <p:cNvSpPr>
            <a:spLocks noGrp="1"/>
          </p:cNvSpPr>
          <p:nvPr>
            <p:ph type="title"/>
          </p:nvPr>
        </p:nvSpPr>
        <p:spPr>
          <a:xfrm>
            <a:off x="0" y="3641558"/>
            <a:ext cx="7491663" cy="920917"/>
          </a:xfrm>
          <a:solidFill>
            <a:srgbClr val="FFC000"/>
          </a:solidFill>
        </p:spPr>
        <p:txBody>
          <a:bodyPr>
            <a:normAutofit/>
          </a:bodyPr>
          <a:lstStyle/>
          <a:p>
            <a:pPr algn="r"/>
            <a:r>
              <a:rPr lang="en-US"/>
              <a:t>Problem Formulation</a:t>
            </a:r>
          </a:p>
        </p:txBody>
      </p:sp>
      <p:sp>
        <p:nvSpPr>
          <p:cNvPr id="5" name="Text Placeholder 4">
            <a:extLst>
              <a:ext uri="{FF2B5EF4-FFF2-40B4-BE49-F238E27FC236}">
                <a16:creationId xmlns:a16="http://schemas.microsoft.com/office/drawing/2014/main" id="{6D596058-AE89-42FB-8085-B1341550F84D}"/>
              </a:ext>
            </a:extLst>
          </p:cNvPr>
          <p:cNvSpPr>
            <a:spLocks noGrp="1"/>
          </p:cNvSpPr>
          <p:nvPr>
            <p:ph type="body" idx="1"/>
          </p:nvPr>
        </p:nvSpPr>
        <p:spPr/>
        <p:txBody>
          <a:bodyPr/>
          <a:lstStyle/>
          <a:p>
            <a:endParaRPr lang="en-US"/>
          </a:p>
        </p:txBody>
      </p:sp>
      <p:graphicFrame>
        <p:nvGraphicFramePr>
          <p:cNvPr id="6" name="Diagram 5">
            <a:extLst>
              <a:ext uri="{FF2B5EF4-FFF2-40B4-BE49-F238E27FC236}">
                <a16:creationId xmlns:a16="http://schemas.microsoft.com/office/drawing/2014/main" id="{E949BD82-5FBB-42AB-8ACF-4CDF20E9F22F}"/>
              </a:ext>
            </a:extLst>
          </p:cNvPr>
          <p:cNvGraphicFramePr/>
          <p:nvPr>
            <p:extLst>
              <p:ext uri="{D42A27DB-BD31-4B8C-83A1-F6EECF244321}">
                <p14:modId xmlns:p14="http://schemas.microsoft.com/office/powerpoint/2010/main" val="2016759304"/>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Table 7">
            <a:extLst>
              <a:ext uri="{FF2B5EF4-FFF2-40B4-BE49-F238E27FC236}">
                <a16:creationId xmlns:a16="http://schemas.microsoft.com/office/drawing/2014/main" id="{11518653-AA12-49EE-B4BA-96EF630DF58D}"/>
              </a:ext>
            </a:extLst>
          </p:cNvPr>
          <p:cNvGraphicFramePr>
            <a:graphicFrameLocks noGrp="1"/>
          </p:cNvGraphicFramePr>
          <p:nvPr>
            <p:extLst>
              <p:ext uri="{D42A27DB-BD31-4B8C-83A1-F6EECF244321}">
                <p14:modId xmlns:p14="http://schemas.microsoft.com/office/powerpoint/2010/main" val="3596835282"/>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15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3054897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F15747-7BDD-45E0-84C4-F8E83622639E}"/>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Solution Approach</a:t>
            </a: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1" name="Content Placeholder 10" descr="A screenshot of a social media post&#10;&#10;Description automatically generated">
            <a:extLst>
              <a:ext uri="{FF2B5EF4-FFF2-40B4-BE49-F238E27FC236}">
                <a16:creationId xmlns:a16="http://schemas.microsoft.com/office/drawing/2014/main" id="{FA3306C4-3710-4194-97C0-E56AE03104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467996"/>
            <a:ext cx="10931366" cy="3662008"/>
          </a:xfrm>
          <a:prstGeom prst="rect">
            <a:avLst/>
          </a:prstGeom>
        </p:spPr>
      </p:pic>
      <p:graphicFrame>
        <p:nvGraphicFramePr>
          <p:cNvPr id="6" name="Diagram 5">
            <a:extLst>
              <a:ext uri="{FF2B5EF4-FFF2-40B4-BE49-F238E27FC236}">
                <a16:creationId xmlns:a16="http://schemas.microsoft.com/office/drawing/2014/main" id="{BD2800E5-240B-4802-9A7D-B03B1E39E732}"/>
              </a:ext>
            </a:extLst>
          </p:cNvPr>
          <p:cNvGraphicFramePr/>
          <p:nvPr>
            <p:extLst>
              <p:ext uri="{D42A27DB-BD31-4B8C-83A1-F6EECF244321}">
                <p14:modId xmlns:p14="http://schemas.microsoft.com/office/powerpoint/2010/main" val="1049226013"/>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Table 7">
            <a:extLst>
              <a:ext uri="{FF2B5EF4-FFF2-40B4-BE49-F238E27FC236}">
                <a16:creationId xmlns:a16="http://schemas.microsoft.com/office/drawing/2014/main" id="{9A45CEAD-4C4E-4C78-9FD5-6783F058CC0F}"/>
              </a:ext>
            </a:extLst>
          </p:cNvPr>
          <p:cNvGraphicFramePr>
            <a:graphicFrameLocks noGrp="1"/>
          </p:cNvGraphicFramePr>
          <p:nvPr>
            <p:extLst>
              <p:ext uri="{D42A27DB-BD31-4B8C-83A1-F6EECF244321}">
                <p14:modId xmlns:p14="http://schemas.microsoft.com/office/powerpoint/2010/main" val="1446548400"/>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16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1932547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B1630-751E-43F9-9385-1B8C20C10AA9}"/>
              </a:ext>
            </a:extLst>
          </p:cNvPr>
          <p:cNvSpPr>
            <a:spLocks noGrp="1"/>
          </p:cNvSpPr>
          <p:nvPr>
            <p:ph type="title"/>
          </p:nvPr>
        </p:nvSpPr>
        <p:spPr/>
        <p:txBody>
          <a:bodyPr/>
          <a:lstStyle/>
          <a:p>
            <a:r>
              <a:rPr lang="en-US"/>
              <a:t>Model Formulation: Variables</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D4921D68-17A7-498D-94B5-93F3D457BF5E}"/>
                  </a:ext>
                </a:extLst>
              </p:cNvPr>
              <p:cNvGraphicFramePr>
                <a:graphicFrameLocks noGrp="1"/>
              </p:cNvGraphicFramePr>
              <p:nvPr>
                <p:ph idx="1"/>
                <p:extLst>
                  <p:ext uri="{D42A27DB-BD31-4B8C-83A1-F6EECF244321}">
                    <p14:modId xmlns:p14="http://schemas.microsoft.com/office/powerpoint/2010/main" val="1126112514"/>
                  </p:ext>
                </p:extLst>
              </p:nvPr>
            </p:nvGraphicFramePr>
            <p:xfrm>
              <a:off x="250209" y="1690688"/>
              <a:ext cx="7563620" cy="4265168"/>
            </p:xfrm>
            <a:graphic>
              <a:graphicData uri="http://schemas.openxmlformats.org/drawingml/2006/table">
                <a:tbl>
                  <a:tblPr firstRow="1" bandRow="1">
                    <a:tableStyleId>{5C22544A-7EE6-4342-B048-85BDC9FD1C3A}</a:tableStyleId>
                  </a:tblPr>
                  <a:tblGrid>
                    <a:gridCol w="738061">
                      <a:extLst>
                        <a:ext uri="{9D8B030D-6E8A-4147-A177-3AD203B41FA5}">
                          <a16:colId xmlns:a16="http://schemas.microsoft.com/office/drawing/2014/main" val="253879779"/>
                        </a:ext>
                      </a:extLst>
                    </a:gridCol>
                    <a:gridCol w="5534223">
                      <a:extLst>
                        <a:ext uri="{9D8B030D-6E8A-4147-A177-3AD203B41FA5}">
                          <a16:colId xmlns:a16="http://schemas.microsoft.com/office/drawing/2014/main" val="1574193954"/>
                        </a:ext>
                      </a:extLst>
                    </a:gridCol>
                    <a:gridCol w="1291336">
                      <a:extLst>
                        <a:ext uri="{9D8B030D-6E8A-4147-A177-3AD203B41FA5}">
                          <a16:colId xmlns:a16="http://schemas.microsoft.com/office/drawing/2014/main" val="2517172631"/>
                        </a:ext>
                      </a:extLst>
                    </a:gridCol>
                  </a:tblGrid>
                  <a:tr h="0">
                    <a:tc>
                      <a:txBody>
                        <a:bodyPr/>
                        <a:lstStyle/>
                        <a:p>
                          <a:r>
                            <a:rPr lang="en-US" sz="1200"/>
                            <a:t>Variable</a:t>
                          </a:r>
                        </a:p>
                      </a:txBody>
                      <a:tcPr/>
                    </a:tc>
                    <a:tc>
                      <a:txBody>
                        <a:bodyPr/>
                        <a:lstStyle/>
                        <a:p>
                          <a:r>
                            <a:rPr lang="en-US" sz="1200"/>
                            <a:t>Description</a:t>
                          </a:r>
                        </a:p>
                      </a:txBody>
                      <a:tcPr/>
                    </a:tc>
                    <a:tc>
                      <a:txBody>
                        <a:bodyPr/>
                        <a:lstStyle/>
                        <a:p>
                          <a:r>
                            <a:rPr lang="en-US" sz="1200"/>
                            <a:t>Notes</a:t>
                          </a:r>
                        </a:p>
                      </a:txBody>
                      <a:tcPr/>
                    </a:tc>
                    <a:extLst>
                      <a:ext uri="{0D108BD9-81ED-4DB2-BD59-A6C34878D82A}">
                        <a16:rowId xmlns:a16="http://schemas.microsoft.com/office/drawing/2014/main" val="616938602"/>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𝑖</m:t>
                                </m:r>
                              </m:oMath>
                            </m:oMathPara>
                          </a14:m>
                          <a:endParaRPr lang="en-US" sz="1200"/>
                        </a:p>
                      </a:txBody>
                      <a:tcPr/>
                    </a:tc>
                    <a:tc>
                      <a:txBody>
                        <a:bodyPr/>
                        <a:lstStyle/>
                        <a:p>
                          <a:r>
                            <a:rPr lang="en-US" sz="1200"/>
                            <a:t>Customer city index</a:t>
                          </a:r>
                        </a:p>
                      </a:txBody>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r>
                                  <a:rPr lang="en-US" sz="1200" b="0" i="1" smtClean="0">
                                    <a:latin typeface="Cambria Math" panose="02040503050406030204" pitchFamily="18" charset="0"/>
                                  </a:rPr>
                                  <m:t>𝑖</m:t>
                                </m:r>
                                <m:r>
                                  <a:rPr lang="en-US" sz="1200" b="0" i="1" smtClean="0">
                                    <a:latin typeface="Cambria Math" panose="02040503050406030204" pitchFamily="18" charset="0"/>
                                  </a:rPr>
                                  <m:t>≤40</m:t>
                                </m:r>
                              </m:oMath>
                            </m:oMathPara>
                          </a14:m>
                          <a:endParaRPr lang="en-US" sz="1200"/>
                        </a:p>
                      </a:txBody>
                      <a:tcPr/>
                    </a:tc>
                    <a:extLst>
                      <a:ext uri="{0D108BD9-81ED-4DB2-BD59-A6C34878D82A}">
                        <a16:rowId xmlns:a16="http://schemas.microsoft.com/office/drawing/2014/main" val="2346177780"/>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𝑗</m:t>
                                </m:r>
                              </m:oMath>
                            </m:oMathPara>
                          </a14:m>
                          <a:endParaRPr lang="en-US" sz="1200"/>
                        </a:p>
                      </a:txBody>
                      <a:tcPr/>
                    </a:tc>
                    <a:tc>
                      <a:txBody>
                        <a:bodyPr/>
                        <a:lstStyle/>
                        <a:p>
                          <a:r>
                            <a:rPr lang="en-US" sz="1200"/>
                            <a:t>Candidate distribution node city index</a:t>
                          </a:r>
                        </a:p>
                      </a:txBody>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r>
                                  <a:rPr lang="en-US" sz="1200" b="0" i="1" smtClean="0">
                                    <a:latin typeface="Cambria Math" panose="02040503050406030204" pitchFamily="18" charset="0"/>
                                  </a:rPr>
                                  <m:t>𝑗</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40</m:t>
                                    </m:r>
                                  </m:e>
                                  <m:sup>
                                    <m:r>
                                      <a:rPr lang="en-US" sz="1200" b="0" i="1" smtClean="0">
                                        <a:latin typeface="Cambria Math" panose="02040503050406030204" pitchFamily="18" charset="0"/>
                                      </a:rPr>
                                      <m:t>∗</m:t>
                                    </m:r>
                                  </m:sup>
                                </m:sSup>
                              </m:oMath>
                            </m:oMathPara>
                          </a14:m>
                          <a:endParaRPr lang="en-US" sz="1200"/>
                        </a:p>
                      </a:txBody>
                      <a:tcPr/>
                    </a:tc>
                    <a:extLst>
                      <a:ext uri="{0D108BD9-81ED-4DB2-BD59-A6C34878D82A}">
                        <a16:rowId xmlns:a16="http://schemas.microsoft.com/office/drawing/2014/main" val="1356090898"/>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𝑧</m:t>
                                </m:r>
                              </m:oMath>
                            </m:oMathPara>
                          </a14:m>
                          <a:endParaRPr lang="en-US" sz="1200"/>
                        </a:p>
                      </a:txBody>
                      <a:tcPr/>
                    </a:tc>
                    <a:tc>
                      <a:txBody>
                        <a:bodyPr/>
                        <a:lstStyle/>
                        <a:p>
                          <a:r>
                            <a:rPr lang="en-US" sz="1200"/>
                            <a:t>Shipping mode type index</a:t>
                          </a:r>
                        </a:p>
                      </a:txBody>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r>
                                  <a:rPr lang="en-US" sz="1200" b="0" i="1" smtClean="0">
                                    <a:latin typeface="Cambria Math" panose="02040503050406030204" pitchFamily="18" charset="0"/>
                                  </a:rPr>
                                  <m:t>𝑧</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m:t>
                                    </m:r>
                                  </m:e>
                                  <m:sup>
                                    <m:r>
                                      <a:rPr lang="en-US" sz="1200" b="0" i="1" smtClean="0">
                                        <a:latin typeface="Cambria Math" panose="02040503050406030204" pitchFamily="18" charset="0"/>
                                      </a:rPr>
                                      <m:t>∗∗</m:t>
                                    </m:r>
                                  </m:sup>
                                </m:sSup>
                              </m:oMath>
                            </m:oMathPara>
                          </a14:m>
                          <a:endParaRPr lang="en-US" sz="1200"/>
                        </a:p>
                      </a:txBody>
                      <a:tcPr/>
                    </a:tc>
                    <a:extLst>
                      <a:ext uri="{0D108BD9-81ED-4DB2-BD59-A6C34878D82A}">
                        <a16:rowId xmlns:a16="http://schemas.microsoft.com/office/drawing/2014/main" val="1193818756"/>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𝑖𝑗</m:t>
                                    </m:r>
                                  </m:sub>
                                </m:sSub>
                              </m:oMath>
                            </m:oMathPara>
                          </a14:m>
                          <a:endParaRPr lang="en-US" sz="1200"/>
                        </a:p>
                      </a:txBody>
                      <a:tcPr/>
                    </a:tc>
                    <a:tc>
                      <a:txBody>
                        <a:bodyPr/>
                        <a:lstStyle/>
                        <a:p>
                          <a:r>
                            <a:rPr lang="en-US" sz="1200"/>
                            <a:t>Assignment of customer </a:t>
                          </a:r>
                          <a14:m>
                            <m:oMath xmlns:m="http://schemas.openxmlformats.org/officeDocument/2006/math">
                              <m:r>
                                <a:rPr lang="en-US" sz="1200" b="0" i="1" smtClean="0">
                                  <a:latin typeface="Cambria Math" panose="02040503050406030204" pitchFamily="18" charset="0"/>
                                </a:rPr>
                                <m:t>𝑖</m:t>
                              </m:r>
                            </m:oMath>
                          </a14:m>
                          <a:r>
                            <a:rPr lang="en-US" sz="1200"/>
                            <a:t> to depot </a:t>
                          </a:r>
                          <a14:m>
                            <m:oMath xmlns:m="http://schemas.openxmlformats.org/officeDocument/2006/math">
                              <m:r>
                                <a:rPr lang="en-US" sz="1200" b="0" i="1" smtClean="0">
                                  <a:latin typeface="Cambria Math" panose="02040503050406030204" pitchFamily="18" charset="0"/>
                                </a:rPr>
                                <m:t>𝑗</m:t>
                              </m:r>
                            </m:oMath>
                          </a14:m>
                          <a:endParaRPr lang="en-US" sz="120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𝑖𝑗</m:t>
                                    </m:r>
                                  </m:sub>
                                </m:sSub>
                                <m:r>
                                  <a:rPr lang="en-US" sz="1200" b="0" i="1" smtClean="0">
                                    <a:latin typeface="Cambria Math" panose="02040503050406030204" pitchFamily="18" charset="0"/>
                                  </a:rPr>
                                  <m:t>∈{0,1}</m:t>
                                </m:r>
                              </m:oMath>
                            </m:oMathPara>
                          </a14:m>
                          <a:endParaRPr lang="en-US" sz="1200"/>
                        </a:p>
                      </a:txBody>
                      <a:tcPr/>
                    </a:tc>
                    <a:extLst>
                      <a:ext uri="{0D108BD9-81ED-4DB2-BD59-A6C34878D82A}">
                        <a16:rowId xmlns:a16="http://schemas.microsoft.com/office/drawing/2014/main" val="1771133669"/>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𝑗𝑧</m:t>
                                    </m:r>
                                  </m:sub>
                                </m:sSub>
                              </m:oMath>
                            </m:oMathPara>
                          </a14:m>
                          <a:endParaRPr lang="en-US" sz="1200"/>
                        </a:p>
                      </a:txBody>
                      <a:tcPr/>
                    </a:tc>
                    <a:tc>
                      <a:txBody>
                        <a:bodyPr/>
                        <a:lstStyle/>
                        <a:p>
                          <a:r>
                            <a:rPr lang="en-US" sz="1200"/>
                            <a:t>Decision to construct infrastructure of type </a:t>
                          </a:r>
                          <a14:m>
                            <m:oMath xmlns:m="http://schemas.openxmlformats.org/officeDocument/2006/math">
                              <m:r>
                                <a:rPr lang="en-US" sz="1200" b="0" i="1" smtClean="0">
                                  <a:latin typeface="Cambria Math" panose="02040503050406030204" pitchFamily="18" charset="0"/>
                                </a:rPr>
                                <m:t>𝑧</m:t>
                              </m:r>
                            </m:oMath>
                          </a14:m>
                          <a:r>
                            <a:rPr lang="en-US" sz="1200"/>
                            <a:t> at candidate</a:t>
                          </a:r>
                          <a:r>
                            <a:rPr lang="en-US" sz="1200" baseline="0"/>
                            <a:t> location </a:t>
                          </a:r>
                          <a14:m>
                            <m:oMath xmlns:m="http://schemas.openxmlformats.org/officeDocument/2006/math">
                              <m:r>
                                <a:rPr lang="en-US" sz="1200" b="0" i="1" baseline="0" smtClean="0">
                                  <a:latin typeface="Cambria Math" panose="02040503050406030204" pitchFamily="18" charset="0"/>
                                </a:rPr>
                                <m:t>𝑗</m:t>
                              </m:r>
                            </m:oMath>
                          </a14:m>
                          <a:endParaRPr lang="en-US" sz="120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𝑗𝑧</m:t>
                                    </m:r>
                                  </m:sub>
                                </m:sSub>
                                <m:r>
                                  <a:rPr lang="en-US" sz="1200" b="0" i="1" smtClean="0">
                                    <a:latin typeface="Cambria Math" panose="02040503050406030204" pitchFamily="18" charset="0"/>
                                  </a:rPr>
                                  <m:t>∈{0,1}</m:t>
                                </m:r>
                              </m:oMath>
                            </m:oMathPara>
                          </a14:m>
                          <a:endParaRPr lang="en-US" sz="1200"/>
                        </a:p>
                      </a:txBody>
                      <a:tcPr/>
                    </a:tc>
                    <a:extLst>
                      <a:ext uri="{0D108BD9-81ED-4DB2-BD59-A6C34878D82A}">
                        <a16:rowId xmlns:a16="http://schemas.microsoft.com/office/drawing/2014/main" val="3911851387"/>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𝑖𝑗</m:t>
                                    </m:r>
                                  </m:sub>
                                </m:sSub>
                              </m:oMath>
                            </m:oMathPara>
                          </a14:m>
                          <a:endParaRPr lang="en-US" sz="1200"/>
                        </a:p>
                      </a:txBody>
                      <a:tcPr/>
                    </a:tc>
                    <a:tc>
                      <a:txBody>
                        <a:bodyPr/>
                        <a:lstStyle/>
                        <a:p>
                          <a:r>
                            <a:rPr lang="en-US" sz="1200"/>
                            <a:t>Distance to travel from city </a:t>
                          </a:r>
                          <a14:m>
                            <m:oMath xmlns:m="http://schemas.openxmlformats.org/officeDocument/2006/math">
                              <m:r>
                                <a:rPr lang="en-US" sz="1200" b="0" i="1" smtClean="0">
                                  <a:latin typeface="Cambria Math" panose="02040503050406030204" pitchFamily="18" charset="0"/>
                                </a:rPr>
                                <m:t>𝑖</m:t>
                              </m:r>
                            </m:oMath>
                          </a14:m>
                          <a:r>
                            <a:rPr lang="en-US" sz="1200"/>
                            <a:t> to city </a:t>
                          </a:r>
                          <a14:m>
                            <m:oMath xmlns:m="http://schemas.openxmlformats.org/officeDocument/2006/math">
                              <m:r>
                                <a:rPr lang="en-US" sz="1200" b="0" i="1" smtClean="0">
                                  <a:latin typeface="Cambria Math" panose="02040503050406030204" pitchFamily="18" charset="0"/>
                                </a:rPr>
                                <m:t>𝑗</m:t>
                              </m:r>
                            </m:oMath>
                          </a14:m>
                          <a:endParaRPr lang="en-US" sz="120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𝑐</m:t>
                                    </m:r>
                                  </m:e>
                                  <m:sub>
                                    <m:r>
                                      <a:rPr lang="en-US" sz="1200" b="0" i="1" dirty="0" smtClean="0">
                                        <a:latin typeface="Cambria Math" panose="02040503050406030204" pitchFamily="18" charset="0"/>
                                      </a:rPr>
                                      <m:t>𝑖𝑗</m:t>
                                    </m:r>
                                  </m:sub>
                                </m:sSub>
                                <m:r>
                                  <a:rPr lang="en-US" sz="1200" b="0" i="1" dirty="0" smtClean="0">
                                    <a:latin typeface="Cambria Math" panose="02040503050406030204" pitchFamily="18" charset="0"/>
                                  </a:rPr>
                                  <m:t>∈</m:t>
                                </m:r>
                                <m:sSubSup>
                                  <m:sSubSupPr>
                                    <m:ctrlPr>
                                      <a:rPr lang="en-US" sz="1200" b="0" i="1" dirty="0" smtClean="0">
                                        <a:latin typeface="Cambria Math" panose="02040503050406030204" pitchFamily="18" charset="0"/>
                                      </a:rPr>
                                    </m:ctrlPr>
                                  </m:sSubSupPr>
                                  <m:e>
                                    <m:r>
                                      <a:rPr lang="en-US" sz="1200" b="0" i="1" dirty="0" smtClean="0">
                                        <a:latin typeface="Cambria Math" panose="02040503050406030204" pitchFamily="18" charset="0"/>
                                      </a:rPr>
                                      <m:t>ℝ</m:t>
                                    </m:r>
                                  </m:e>
                                  <m:sub>
                                    <m:r>
                                      <a:rPr lang="en-US" sz="1200" b="0" i="1" dirty="0" smtClean="0">
                                        <a:latin typeface="Cambria Math" panose="02040503050406030204" pitchFamily="18" charset="0"/>
                                      </a:rPr>
                                      <m:t>&gt;0</m:t>
                                    </m:r>
                                  </m:sub>
                                  <m:sup>
                                    <m:r>
                                      <a:rPr lang="en-US" sz="1200" b="0" i="1" dirty="0" smtClean="0">
                                        <a:latin typeface="Cambria Math" panose="02040503050406030204" pitchFamily="18" charset="0"/>
                                      </a:rPr>
                                      <m:t>∗∗∗</m:t>
                                    </m:r>
                                  </m:sup>
                                </m:sSubSup>
                                <m:r>
                                  <a:rPr lang="en-US" sz="1200" b="0" i="1" dirty="0" smtClean="0">
                                    <a:latin typeface="Cambria Math" panose="02040503050406030204" pitchFamily="18" charset="0"/>
                                  </a:rPr>
                                  <m:t> </m:t>
                                </m:r>
                              </m:oMath>
                            </m:oMathPara>
                          </a14:m>
                          <a:endParaRPr lang="en-US" sz="1200"/>
                        </a:p>
                      </a:txBody>
                      <a:tcPr/>
                    </a:tc>
                    <a:extLst>
                      <a:ext uri="{0D108BD9-81ED-4DB2-BD59-A6C34878D82A}">
                        <a16:rowId xmlns:a16="http://schemas.microsoft.com/office/drawing/2014/main" val="3374893459"/>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𝑖</m:t>
                                    </m:r>
                                  </m:sub>
                                </m:sSub>
                              </m:oMath>
                            </m:oMathPara>
                          </a14:m>
                          <a:endParaRPr lang="en-US" sz="1200"/>
                        </a:p>
                      </a:txBody>
                      <a:tcPr/>
                    </a:tc>
                    <a:tc>
                      <a:txBody>
                        <a:bodyPr/>
                        <a:lstStyle/>
                        <a:p>
                          <a:r>
                            <a:rPr lang="en-US" sz="1200"/>
                            <a:t>Demand for product in pounds at city </a:t>
                          </a:r>
                          <a14:m>
                            <m:oMath xmlns:m="http://schemas.openxmlformats.org/officeDocument/2006/math">
                              <m:r>
                                <a:rPr lang="en-US" sz="1200" b="0" i="1" smtClean="0">
                                  <a:latin typeface="Cambria Math" panose="02040503050406030204" pitchFamily="18" charset="0"/>
                                </a:rPr>
                                <m:t>𝑖</m:t>
                              </m:r>
                            </m:oMath>
                          </a14:m>
                          <a:endParaRPr lang="en-US" sz="120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𝑑</m:t>
                                    </m:r>
                                  </m:e>
                                  <m:sub>
                                    <m:r>
                                      <a:rPr lang="en-US" sz="1200" b="0" i="1" dirty="0" smtClean="0">
                                        <a:latin typeface="Cambria Math" panose="02040503050406030204" pitchFamily="18" charset="0"/>
                                      </a:rPr>
                                      <m:t>𝑖</m:t>
                                    </m:r>
                                  </m:sub>
                                </m:sSub>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ℝ</m:t>
                                    </m:r>
                                  </m:e>
                                  <m:sub>
                                    <m:r>
                                      <a:rPr lang="en-US" sz="1200" b="0" i="1" dirty="0" smtClean="0">
                                        <a:latin typeface="Cambria Math" panose="02040503050406030204" pitchFamily="18" charset="0"/>
                                      </a:rPr>
                                      <m:t>&gt;0</m:t>
                                    </m:r>
                                  </m:sub>
                                </m:sSub>
                              </m:oMath>
                            </m:oMathPara>
                          </a14:m>
                          <a:endParaRPr lang="en-US" sz="1200"/>
                        </a:p>
                      </a:txBody>
                      <a:tcPr/>
                    </a:tc>
                    <a:extLst>
                      <a:ext uri="{0D108BD9-81ED-4DB2-BD59-A6C34878D82A}">
                        <a16:rowId xmlns:a16="http://schemas.microsoft.com/office/drawing/2014/main" val="2175433813"/>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𝛼</m:t>
                                </m:r>
                              </m:oMath>
                            </m:oMathPara>
                          </a14:m>
                          <a:endParaRPr lang="en-US" sz="1200"/>
                        </a:p>
                      </a:txBody>
                      <a:tcPr/>
                    </a:tc>
                    <a:tc>
                      <a:txBody>
                        <a:bodyPr/>
                        <a:lstStyle/>
                        <a:p>
                          <a:r>
                            <a:rPr lang="en-US" sz="1200"/>
                            <a:t>Penalty for an additional meter added to a subtour, expressed in dollars per meter over facility lifetime</a:t>
                          </a:r>
                        </a:p>
                      </a:txBody>
                      <a:tcPr/>
                    </a:tc>
                    <a:tc>
                      <a:txBody>
                        <a:bodyPr/>
                        <a:lstStyle/>
                        <a:p>
                          <a:pP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𝛼</m:t>
                                </m:r>
                                <m:r>
                                  <a:rPr lang="en-US" sz="1200" b="0" i="1" dirty="0" smtClean="0">
                                    <a:latin typeface="Cambria Math" panose="02040503050406030204" pitchFamily="18" charset="0"/>
                                  </a:rPr>
                                  <m:t>∈</m:t>
                                </m:r>
                                <m:r>
                                  <a:rPr lang="en-US" sz="1200" b="0" i="1" dirty="0" smtClean="0">
                                    <a:latin typeface="Cambria Math" panose="02040503050406030204" pitchFamily="18" charset="0"/>
                                  </a:rPr>
                                  <m:t>ℝ</m:t>
                                </m:r>
                              </m:oMath>
                            </m:oMathPara>
                          </a14:m>
                          <a:endParaRPr lang="en-US" sz="1200"/>
                        </a:p>
                      </a:txBody>
                      <a:tcPr/>
                    </a:tc>
                    <a:extLst>
                      <a:ext uri="{0D108BD9-81ED-4DB2-BD59-A6C34878D82A}">
                        <a16:rowId xmlns:a16="http://schemas.microsoft.com/office/drawing/2014/main" val="433418432"/>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𝛽</m:t>
                                </m:r>
                              </m:oMath>
                            </m:oMathPara>
                          </a14:m>
                          <a:endParaRPr lang="en-US" sz="1200"/>
                        </a:p>
                      </a:txBody>
                      <a:tcPr/>
                    </a:tc>
                    <a:tc>
                      <a:txBody>
                        <a:bodyPr/>
                        <a:lstStyle/>
                        <a:p>
                          <a:r>
                            <a:rPr lang="en-US" sz="1200"/>
                            <a:t>Penalty for an additional meter between facility </a:t>
                          </a:r>
                          <a14:m>
                            <m:oMath xmlns:m="http://schemas.openxmlformats.org/officeDocument/2006/math">
                              <m:r>
                                <a:rPr lang="en-US" sz="1200" b="0" i="1" smtClean="0">
                                  <a:latin typeface="Cambria Math" panose="02040503050406030204" pitchFamily="18" charset="0"/>
                                </a:rPr>
                                <m:t>𝑗</m:t>
                              </m:r>
                            </m:oMath>
                          </a14:m>
                          <a:r>
                            <a:rPr lang="en-US" sz="1200"/>
                            <a:t> and the terminal expressed in dollars per meter over facility lifetime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𝛽</m:t>
                                </m:r>
                                <m:r>
                                  <a:rPr lang="en-US" sz="1200" b="0" i="1" dirty="0" smtClean="0">
                                    <a:latin typeface="Cambria Math" panose="02040503050406030204" pitchFamily="18" charset="0"/>
                                  </a:rPr>
                                  <m:t>∈</m:t>
                                </m:r>
                                <m:r>
                                  <a:rPr lang="en-US" sz="1200" b="0" i="1" dirty="0" smtClean="0">
                                    <a:latin typeface="Cambria Math" panose="02040503050406030204" pitchFamily="18" charset="0"/>
                                  </a:rPr>
                                  <m:t>ℝ</m:t>
                                </m:r>
                              </m:oMath>
                            </m:oMathPara>
                          </a14:m>
                          <a:endParaRPr lang="en-US" sz="1200"/>
                        </a:p>
                        <a:p>
                          <a:endParaRPr lang="en-US" sz="1200"/>
                        </a:p>
                      </a:txBody>
                      <a:tcPr/>
                    </a:tc>
                    <a:extLst>
                      <a:ext uri="{0D108BD9-81ED-4DB2-BD59-A6C34878D82A}">
                        <a16:rowId xmlns:a16="http://schemas.microsoft.com/office/drawing/2014/main" val="884177374"/>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𝑅</m:t>
                                    </m:r>
                                  </m:e>
                                  <m:sub>
                                    <m:r>
                                      <a:rPr lang="en-US" sz="1200" b="0" i="1" smtClean="0">
                                        <a:latin typeface="Cambria Math" panose="02040503050406030204" pitchFamily="18" charset="0"/>
                                      </a:rPr>
                                      <m:t>𝑧</m:t>
                                    </m:r>
                                  </m:sub>
                                </m:sSub>
                              </m:oMath>
                            </m:oMathPara>
                          </a14:m>
                          <a:endParaRPr lang="en-US" sz="1200"/>
                        </a:p>
                      </a:txBody>
                      <a:tcPr/>
                    </a:tc>
                    <a:tc>
                      <a:txBody>
                        <a:bodyPr/>
                        <a:lstStyle/>
                        <a:p>
                          <a:r>
                            <a:rPr lang="en-US" sz="1200"/>
                            <a:t>Maximum range of vehicle type </a:t>
                          </a:r>
                          <a14:m>
                            <m:oMath xmlns:m="http://schemas.openxmlformats.org/officeDocument/2006/math">
                              <m:r>
                                <a:rPr lang="en-US" sz="1200" b="0" i="1" smtClean="0">
                                  <a:latin typeface="Cambria Math" panose="02040503050406030204" pitchFamily="18" charset="0"/>
                                </a:rPr>
                                <m:t>𝑧</m:t>
                              </m:r>
                            </m:oMath>
                          </a14:m>
                          <a:r>
                            <a:rPr lang="en-US" sz="1200"/>
                            <a:t> in meters</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𝑅</m:t>
                                    </m:r>
                                  </m:e>
                                  <m:sub>
                                    <m:r>
                                      <a:rPr lang="en-US" sz="1200" b="0" i="1" dirty="0" smtClean="0">
                                        <a:latin typeface="Cambria Math" panose="02040503050406030204" pitchFamily="18" charset="0"/>
                                      </a:rPr>
                                      <m:t>𝑧</m:t>
                                    </m:r>
                                  </m:sub>
                                </m:sSub>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ℝ</m:t>
                                    </m:r>
                                  </m:e>
                                  <m:sub>
                                    <m:r>
                                      <a:rPr lang="en-US" sz="1200" b="0" i="1" dirty="0" smtClean="0">
                                        <a:latin typeface="Cambria Math" panose="02040503050406030204" pitchFamily="18" charset="0"/>
                                      </a:rPr>
                                      <m:t>&gt;0</m:t>
                                    </m:r>
                                  </m:sub>
                                </m:sSub>
                              </m:oMath>
                            </m:oMathPara>
                          </a14:m>
                          <a:endParaRPr lang="en-US" sz="1200"/>
                        </a:p>
                      </a:txBody>
                      <a:tcPr/>
                    </a:tc>
                    <a:extLst>
                      <a:ext uri="{0D108BD9-81ED-4DB2-BD59-A6C34878D82A}">
                        <a16:rowId xmlns:a16="http://schemas.microsoft.com/office/drawing/2014/main" val="2250073061"/>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𝑇</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𝑧</m:t>
                                    </m:r>
                                  </m:sub>
                                </m:sSub>
                              </m:oMath>
                            </m:oMathPara>
                          </a14:m>
                          <a:endParaRPr lang="en-US" sz="1200"/>
                        </a:p>
                      </a:txBody>
                      <a:tcPr/>
                    </a:tc>
                    <a:tc>
                      <a:txBody>
                        <a:bodyPr/>
                        <a:lstStyle/>
                        <a:p>
                          <a:r>
                            <a:rPr lang="en-US" sz="1200"/>
                            <a:t>Maximum capacity of vehicle type </a:t>
                          </a:r>
                          <a14:m>
                            <m:oMath xmlns:m="http://schemas.openxmlformats.org/officeDocument/2006/math">
                              <m:r>
                                <a:rPr lang="en-US" sz="1200" b="0" i="1" smtClean="0">
                                  <a:latin typeface="Cambria Math" panose="02040503050406030204" pitchFamily="18" charset="0"/>
                                </a:rPr>
                                <m:t>𝑧</m:t>
                              </m:r>
                            </m:oMath>
                          </a14:m>
                          <a:r>
                            <a:rPr lang="en-US" sz="1200"/>
                            <a:t> in pounds</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𝑇𝐶</m:t>
                                    </m:r>
                                  </m:e>
                                  <m:sub>
                                    <m:r>
                                      <a:rPr lang="en-US" sz="1200" b="0" i="1" dirty="0" smtClean="0">
                                        <a:latin typeface="Cambria Math" panose="02040503050406030204" pitchFamily="18" charset="0"/>
                                      </a:rPr>
                                      <m:t>𝑧</m:t>
                                    </m:r>
                                  </m:sub>
                                </m:sSub>
                                <m:r>
                                  <a:rPr lang="en-US" sz="1200" b="0" i="1" dirty="0" smtClean="0">
                                    <a:latin typeface="Cambria Math" panose="02040503050406030204" pitchFamily="18" charset="0"/>
                                  </a:rPr>
                                  <m:t>∈</m:t>
                                </m:r>
                                <m:sSub>
                                  <m:sSubPr>
                                    <m:ctrlPr>
                                      <a:rPr lang="en-US" sz="1200" b="0" i="1" dirty="0" smtClean="0">
                                        <a:latin typeface="Cambria Math" panose="02040503050406030204" pitchFamily="18" charset="0"/>
                                      </a:rPr>
                                    </m:ctrlPr>
                                  </m:sSubPr>
                                  <m:e>
                                    <m:r>
                                      <a:rPr lang="en-US" sz="1200" b="0" i="1" dirty="0" smtClean="0">
                                        <a:latin typeface="Cambria Math" panose="02040503050406030204" pitchFamily="18" charset="0"/>
                                      </a:rPr>
                                      <m:t>ℝ</m:t>
                                    </m:r>
                                  </m:e>
                                  <m:sub>
                                    <m:r>
                                      <a:rPr lang="en-US" sz="1200" b="0" i="1" dirty="0" smtClean="0">
                                        <a:latin typeface="Cambria Math" panose="02040503050406030204" pitchFamily="18" charset="0"/>
                                      </a:rPr>
                                      <m:t>&gt;0</m:t>
                                    </m:r>
                                  </m:sub>
                                </m:sSub>
                              </m:oMath>
                            </m:oMathPara>
                          </a14:m>
                          <a:endParaRPr lang="en-US" sz="1200"/>
                        </a:p>
                      </a:txBody>
                      <a:tcPr/>
                    </a:tc>
                    <a:extLst>
                      <a:ext uri="{0D108BD9-81ED-4DB2-BD59-A6C34878D82A}">
                        <a16:rowId xmlns:a16="http://schemas.microsoft.com/office/drawing/2014/main" val="2648897065"/>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𝛾</m:t>
                                    </m:r>
                                  </m:e>
                                  <m:sub>
                                    <m:r>
                                      <a:rPr lang="en-US" sz="1200" b="0" i="1" smtClean="0">
                                        <a:latin typeface="Cambria Math" panose="02040503050406030204" pitchFamily="18" charset="0"/>
                                      </a:rPr>
                                      <m:t>𝑏𝑎𝑡𝑡𝑒𝑟𝑦</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oMath>
                            </m:oMathPara>
                          </a14:m>
                          <a:endParaRPr lang="en-US" sz="1200"/>
                        </a:p>
                      </a:txBody>
                      <a:tcPr/>
                    </a:tc>
                    <a:tc>
                      <a:txBody>
                        <a:bodyPr/>
                        <a:lstStyle/>
                        <a:p>
                          <a:r>
                            <a:rPr lang="en-US" sz="1200"/>
                            <a:t>Percentage of battery which can be used</a:t>
                          </a:r>
                        </a:p>
                      </a:txBody>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0≤</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𝛾</m:t>
                                    </m:r>
                                  </m:e>
                                  <m:sub>
                                    <m:r>
                                      <a:rPr lang="en-US" sz="1200" b="0" i="1" smtClean="0">
                                        <a:latin typeface="Cambria Math" panose="02040503050406030204" pitchFamily="18" charset="0"/>
                                      </a:rPr>
                                      <m:t>𝑏𝑎𝑡𝑡𝑒𝑟𝑦</m:t>
                                    </m:r>
                                  </m:sub>
                                </m:sSub>
                                <m:r>
                                  <a:rPr lang="en-US" sz="1200" b="0" i="1" smtClean="0">
                                    <a:latin typeface="Cambria Math" panose="02040503050406030204" pitchFamily="18" charset="0"/>
                                  </a:rPr>
                                  <m:t>≤1</m:t>
                                </m:r>
                              </m:oMath>
                            </m:oMathPara>
                          </a14:m>
                          <a:endParaRPr lang="en-US" sz="1200"/>
                        </a:p>
                      </a:txBody>
                      <a:tcPr/>
                    </a:tc>
                    <a:extLst>
                      <a:ext uri="{0D108BD9-81ED-4DB2-BD59-A6C34878D82A}">
                        <a16:rowId xmlns:a16="http://schemas.microsoft.com/office/drawing/2014/main" val="3554635960"/>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𝑀</m:t>
                                </m:r>
                              </m:oMath>
                            </m:oMathPara>
                          </a14:m>
                          <a:endParaRPr lang="en-US" sz="1200"/>
                        </a:p>
                      </a:txBody>
                      <a:tcPr/>
                    </a:tc>
                    <a:tc>
                      <a:txBody>
                        <a:bodyPr/>
                        <a:lstStyle/>
                        <a:p>
                          <a:r>
                            <a:rPr lang="en-US" sz="1200"/>
                            <a:t>Maximum number of facilities willing to construct</a:t>
                          </a:r>
                        </a:p>
                      </a:txBody>
                      <a:tcPr/>
                    </a:tc>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𝑀</m:t>
                                </m:r>
                                <m:r>
                                  <a:rPr lang="en-US" sz="1200" b="0" i="1" smtClean="0">
                                    <a:latin typeface="Cambria Math" panose="02040503050406030204" pitchFamily="18" charset="0"/>
                                  </a:rPr>
                                  <m:t>∈</m:t>
                                </m:r>
                                <m:sSub>
                                  <m:sSubPr>
                                    <m:ctrlPr>
                                      <a:rPr lang="en-US" sz="1200" b="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ℤ</m:t>
                                    </m:r>
                                  </m:e>
                                  <m:sub>
                                    <m:r>
                                      <a:rPr lang="en-US" sz="1200" b="0" i="1" smtClean="0">
                                        <a:latin typeface="Cambria Math" panose="02040503050406030204" pitchFamily="18" charset="0"/>
                                        <a:ea typeface="Cambria Math" panose="02040503050406030204" pitchFamily="18" charset="0"/>
                                      </a:rPr>
                                      <m:t>&gt;0</m:t>
                                    </m:r>
                                  </m:sub>
                                </m:sSub>
                                <m:r>
                                  <a:rPr lang="en-US" sz="1200" b="0" i="1" smtClean="0">
                                    <a:latin typeface="Cambria Math" panose="02040503050406030204" pitchFamily="18" charset="0"/>
                                  </a:rPr>
                                  <m:t> </m:t>
                                </m:r>
                              </m:oMath>
                            </m:oMathPara>
                          </a14:m>
                          <a:endParaRPr lang="en-US" sz="1200"/>
                        </a:p>
                      </a:txBody>
                      <a:tcPr/>
                    </a:tc>
                    <a:extLst>
                      <a:ext uri="{0D108BD9-81ED-4DB2-BD59-A6C34878D82A}">
                        <a16:rowId xmlns:a16="http://schemas.microsoft.com/office/drawing/2014/main" val="3673822236"/>
                      </a:ext>
                    </a:extLst>
                  </a:tr>
                </a:tbl>
              </a:graphicData>
            </a:graphic>
          </p:graphicFrame>
        </mc:Choice>
        <mc:Fallback xmlns="">
          <p:graphicFrame>
            <p:nvGraphicFramePr>
              <p:cNvPr id="4" name="Table 4">
                <a:extLst>
                  <a:ext uri="{FF2B5EF4-FFF2-40B4-BE49-F238E27FC236}">
                    <a16:creationId xmlns:a16="http://schemas.microsoft.com/office/drawing/2014/main" id="{D4921D68-17A7-498D-94B5-93F3D457BF5E}"/>
                  </a:ext>
                </a:extLst>
              </p:cNvPr>
              <p:cNvGraphicFramePr>
                <a:graphicFrameLocks noGrp="1"/>
              </p:cNvGraphicFramePr>
              <p:nvPr>
                <p:ph idx="1"/>
                <p:extLst>
                  <p:ext uri="{D42A27DB-BD31-4B8C-83A1-F6EECF244321}">
                    <p14:modId xmlns:p14="http://schemas.microsoft.com/office/powerpoint/2010/main" val="1126112514"/>
                  </p:ext>
                </p:extLst>
              </p:nvPr>
            </p:nvGraphicFramePr>
            <p:xfrm>
              <a:off x="250209" y="1690688"/>
              <a:ext cx="7563620" cy="4265168"/>
            </p:xfrm>
            <a:graphic>
              <a:graphicData uri="http://schemas.openxmlformats.org/drawingml/2006/table">
                <a:tbl>
                  <a:tblPr firstRow="1" bandRow="1">
                    <a:tableStyleId>{5C22544A-7EE6-4342-B048-85BDC9FD1C3A}</a:tableStyleId>
                  </a:tblPr>
                  <a:tblGrid>
                    <a:gridCol w="738061">
                      <a:extLst>
                        <a:ext uri="{9D8B030D-6E8A-4147-A177-3AD203B41FA5}">
                          <a16:colId xmlns:a16="http://schemas.microsoft.com/office/drawing/2014/main" val="253879779"/>
                        </a:ext>
                      </a:extLst>
                    </a:gridCol>
                    <a:gridCol w="5534223">
                      <a:extLst>
                        <a:ext uri="{9D8B030D-6E8A-4147-A177-3AD203B41FA5}">
                          <a16:colId xmlns:a16="http://schemas.microsoft.com/office/drawing/2014/main" val="1574193954"/>
                        </a:ext>
                      </a:extLst>
                    </a:gridCol>
                    <a:gridCol w="1291336">
                      <a:extLst>
                        <a:ext uri="{9D8B030D-6E8A-4147-A177-3AD203B41FA5}">
                          <a16:colId xmlns:a16="http://schemas.microsoft.com/office/drawing/2014/main" val="2517172631"/>
                        </a:ext>
                      </a:extLst>
                    </a:gridCol>
                  </a:tblGrid>
                  <a:tr h="274320">
                    <a:tc>
                      <a:txBody>
                        <a:bodyPr/>
                        <a:lstStyle/>
                        <a:p>
                          <a:r>
                            <a:rPr lang="en-US" sz="1200"/>
                            <a:t>Variable</a:t>
                          </a:r>
                        </a:p>
                      </a:txBody>
                      <a:tcPr/>
                    </a:tc>
                    <a:tc>
                      <a:txBody>
                        <a:bodyPr/>
                        <a:lstStyle/>
                        <a:p>
                          <a:r>
                            <a:rPr lang="en-US" sz="1200"/>
                            <a:t>Description</a:t>
                          </a:r>
                        </a:p>
                      </a:txBody>
                      <a:tcPr/>
                    </a:tc>
                    <a:tc>
                      <a:txBody>
                        <a:bodyPr/>
                        <a:lstStyle/>
                        <a:p>
                          <a:r>
                            <a:rPr lang="en-US" sz="1200"/>
                            <a:t>Notes</a:t>
                          </a:r>
                        </a:p>
                      </a:txBody>
                      <a:tcPr/>
                    </a:tc>
                    <a:extLst>
                      <a:ext uri="{0D108BD9-81ED-4DB2-BD59-A6C34878D82A}">
                        <a16:rowId xmlns:a16="http://schemas.microsoft.com/office/drawing/2014/main" val="616938602"/>
                      </a:ext>
                    </a:extLst>
                  </a:tr>
                  <a:tr h="274320">
                    <a:tc>
                      <a:txBody>
                        <a:bodyPr/>
                        <a:lstStyle/>
                        <a:p>
                          <a:endParaRPr lang="en-US"/>
                        </a:p>
                      </a:txBody>
                      <a:tcPr>
                        <a:blipFill>
                          <a:blip r:embed="rId3"/>
                          <a:stretch>
                            <a:fillRect l="-826" t="-102222" r="-928926" b="-1373333"/>
                          </a:stretch>
                        </a:blipFill>
                      </a:tcPr>
                    </a:tc>
                    <a:tc>
                      <a:txBody>
                        <a:bodyPr/>
                        <a:lstStyle/>
                        <a:p>
                          <a:r>
                            <a:rPr lang="en-US" sz="1200"/>
                            <a:t>Customer city index</a:t>
                          </a:r>
                        </a:p>
                      </a:txBody>
                      <a:tcPr/>
                    </a:tc>
                    <a:tc>
                      <a:txBody>
                        <a:bodyPr/>
                        <a:lstStyle/>
                        <a:p>
                          <a:endParaRPr lang="en-US"/>
                        </a:p>
                      </a:txBody>
                      <a:tcPr>
                        <a:blipFill>
                          <a:blip r:embed="rId3"/>
                          <a:stretch>
                            <a:fillRect l="-485849" t="-102222" r="-1887" b="-1373333"/>
                          </a:stretch>
                        </a:blipFill>
                      </a:tcPr>
                    </a:tc>
                    <a:extLst>
                      <a:ext uri="{0D108BD9-81ED-4DB2-BD59-A6C34878D82A}">
                        <a16:rowId xmlns:a16="http://schemas.microsoft.com/office/drawing/2014/main" val="2346177780"/>
                      </a:ext>
                    </a:extLst>
                  </a:tr>
                  <a:tr h="274320">
                    <a:tc>
                      <a:txBody>
                        <a:bodyPr/>
                        <a:lstStyle/>
                        <a:p>
                          <a:endParaRPr lang="en-US"/>
                        </a:p>
                      </a:txBody>
                      <a:tcPr>
                        <a:blipFill>
                          <a:blip r:embed="rId3"/>
                          <a:stretch>
                            <a:fillRect l="-826" t="-202222" r="-928926" b="-1273333"/>
                          </a:stretch>
                        </a:blipFill>
                      </a:tcPr>
                    </a:tc>
                    <a:tc>
                      <a:txBody>
                        <a:bodyPr/>
                        <a:lstStyle/>
                        <a:p>
                          <a:r>
                            <a:rPr lang="en-US" sz="1200"/>
                            <a:t>Candidate distribution node city index</a:t>
                          </a:r>
                        </a:p>
                      </a:txBody>
                      <a:tcPr/>
                    </a:tc>
                    <a:tc>
                      <a:txBody>
                        <a:bodyPr/>
                        <a:lstStyle/>
                        <a:p>
                          <a:endParaRPr lang="en-US"/>
                        </a:p>
                      </a:txBody>
                      <a:tcPr>
                        <a:blipFill>
                          <a:blip r:embed="rId3"/>
                          <a:stretch>
                            <a:fillRect l="-485849" t="-202222" r="-1887" b="-1273333"/>
                          </a:stretch>
                        </a:blipFill>
                      </a:tcPr>
                    </a:tc>
                    <a:extLst>
                      <a:ext uri="{0D108BD9-81ED-4DB2-BD59-A6C34878D82A}">
                        <a16:rowId xmlns:a16="http://schemas.microsoft.com/office/drawing/2014/main" val="1356090898"/>
                      </a:ext>
                    </a:extLst>
                  </a:tr>
                  <a:tr h="274320">
                    <a:tc>
                      <a:txBody>
                        <a:bodyPr/>
                        <a:lstStyle/>
                        <a:p>
                          <a:endParaRPr lang="en-US"/>
                        </a:p>
                      </a:txBody>
                      <a:tcPr>
                        <a:blipFill>
                          <a:blip r:embed="rId3"/>
                          <a:stretch>
                            <a:fillRect l="-826" t="-302222" r="-928926" b="-1173333"/>
                          </a:stretch>
                        </a:blipFill>
                      </a:tcPr>
                    </a:tc>
                    <a:tc>
                      <a:txBody>
                        <a:bodyPr/>
                        <a:lstStyle/>
                        <a:p>
                          <a:r>
                            <a:rPr lang="en-US" sz="1200"/>
                            <a:t>Shipping mode type index</a:t>
                          </a:r>
                        </a:p>
                      </a:txBody>
                      <a:tcPr/>
                    </a:tc>
                    <a:tc>
                      <a:txBody>
                        <a:bodyPr/>
                        <a:lstStyle/>
                        <a:p>
                          <a:endParaRPr lang="en-US"/>
                        </a:p>
                      </a:txBody>
                      <a:tcPr>
                        <a:blipFill>
                          <a:blip r:embed="rId3"/>
                          <a:stretch>
                            <a:fillRect l="-485849" t="-302222" r="-1887" b="-1173333"/>
                          </a:stretch>
                        </a:blipFill>
                      </a:tcPr>
                    </a:tc>
                    <a:extLst>
                      <a:ext uri="{0D108BD9-81ED-4DB2-BD59-A6C34878D82A}">
                        <a16:rowId xmlns:a16="http://schemas.microsoft.com/office/drawing/2014/main" val="1193818756"/>
                      </a:ext>
                    </a:extLst>
                  </a:tr>
                  <a:tr h="289052">
                    <a:tc>
                      <a:txBody>
                        <a:bodyPr/>
                        <a:lstStyle/>
                        <a:p>
                          <a:endParaRPr lang="en-US"/>
                        </a:p>
                      </a:txBody>
                      <a:tcPr>
                        <a:blipFill>
                          <a:blip r:embed="rId3"/>
                          <a:stretch>
                            <a:fillRect l="-826" t="-377083" r="-928926" b="-1000000"/>
                          </a:stretch>
                        </a:blipFill>
                      </a:tcPr>
                    </a:tc>
                    <a:tc>
                      <a:txBody>
                        <a:bodyPr/>
                        <a:lstStyle/>
                        <a:p>
                          <a:endParaRPr lang="en-US"/>
                        </a:p>
                      </a:txBody>
                      <a:tcPr>
                        <a:blipFill>
                          <a:blip r:embed="rId3"/>
                          <a:stretch>
                            <a:fillRect l="-13436" t="-377083" r="-23789" b="-1000000"/>
                          </a:stretch>
                        </a:blipFill>
                      </a:tcPr>
                    </a:tc>
                    <a:tc>
                      <a:txBody>
                        <a:bodyPr/>
                        <a:lstStyle/>
                        <a:p>
                          <a:endParaRPr lang="en-US"/>
                        </a:p>
                      </a:txBody>
                      <a:tcPr>
                        <a:blipFill>
                          <a:blip r:embed="rId3"/>
                          <a:stretch>
                            <a:fillRect l="-485849" t="-377083" r="-1887" b="-1000000"/>
                          </a:stretch>
                        </a:blipFill>
                      </a:tcPr>
                    </a:tc>
                    <a:extLst>
                      <a:ext uri="{0D108BD9-81ED-4DB2-BD59-A6C34878D82A}">
                        <a16:rowId xmlns:a16="http://schemas.microsoft.com/office/drawing/2014/main" val="1771133669"/>
                      </a:ext>
                    </a:extLst>
                  </a:tr>
                  <a:tr h="289052">
                    <a:tc>
                      <a:txBody>
                        <a:bodyPr/>
                        <a:lstStyle/>
                        <a:p>
                          <a:endParaRPr lang="en-US"/>
                        </a:p>
                      </a:txBody>
                      <a:tcPr>
                        <a:blipFill>
                          <a:blip r:embed="rId3"/>
                          <a:stretch>
                            <a:fillRect l="-826" t="-487234" r="-928926" b="-921277"/>
                          </a:stretch>
                        </a:blipFill>
                      </a:tcPr>
                    </a:tc>
                    <a:tc>
                      <a:txBody>
                        <a:bodyPr/>
                        <a:lstStyle/>
                        <a:p>
                          <a:endParaRPr lang="en-US"/>
                        </a:p>
                      </a:txBody>
                      <a:tcPr>
                        <a:blipFill>
                          <a:blip r:embed="rId3"/>
                          <a:stretch>
                            <a:fillRect l="-13436" t="-487234" r="-23789" b="-921277"/>
                          </a:stretch>
                        </a:blipFill>
                      </a:tcPr>
                    </a:tc>
                    <a:tc>
                      <a:txBody>
                        <a:bodyPr/>
                        <a:lstStyle/>
                        <a:p>
                          <a:endParaRPr lang="en-US"/>
                        </a:p>
                      </a:txBody>
                      <a:tcPr>
                        <a:blipFill>
                          <a:blip r:embed="rId3"/>
                          <a:stretch>
                            <a:fillRect l="-485849" t="-487234" r="-1887" b="-921277"/>
                          </a:stretch>
                        </a:blipFill>
                      </a:tcPr>
                    </a:tc>
                    <a:extLst>
                      <a:ext uri="{0D108BD9-81ED-4DB2-BD59-A6C34878D82A}">
                        <a16:rowId xmlns:a16="http://schemas.microsoft.com/office/drawing/2014/main" val="3911851387"/>
                      </a:ext>
                    </a:extLst>
                  </a:tr>
                  <a:tr h="289052">
                    <a:tc>
                      <a:txBody>
                        <a:bodyPr/>
                        <a:lstStyle/>
                        <a:p>
                          <a:endParaRPr lang="en-US"/>
                        </a:p>
                      </a:txBody>
                      <a:tcPr>
                        <a:blipFill>
                          <a:blip r:embed="rId3"/>
                          <a:stretch>
                            <a:fillRect l="-826" t="-575000" r="-928926" b="-802083"/>
                          </a:stretch>
                        </a:blipFill>
                      </a:tcPr>
                    </a:tc>
                    <a:tc>
                      <a:txBody>
                        <a:bodyPr/>
                        <a:lstStyle/>
                        <a:p>
                          <a:endParaRPr lang="en-US"/>
                        </a:p>
                      </a:txBody>
                      <a:tcPr>
                        <a:blipFill>
                          <a:blip r:embed="rId3"/>
                          <a:stretch>
                            <a:fillRect l="-13436" t="-575000" r="-23789" b="-802083"/>
                          </a:stretch>
                        </a:blipFill>
                      </a:tcPr>
                    </a:tc>
                    <a:tc>
                      <a:txBody>
                        <a:bodyPr/>
                        <a:lstStyle/>
                        <a:p>
                          <a:endParaRPr lang="en-US"/>
                        </a:p>
                      </a:txBody>
                      <a:tcPr>
                        <a:blipFill>
                          <a:blip r:embed="rId3"/>
                          <a:stretch>
                            <a:fillRect l="-485849" t="-575000" r="-1887" b="-802083"/>
                          </a:stretch>
                        </a:blipFill>
                      </a:tcPr>
                    </a:tc>
                    <a:extLst>
                      <a:ext uri="{0D108BD9-81ED-4DB2-BD59-A6C34878D82A}">
                        <a16:rowId xmlns:a16="http://schemas.microsoft.com/office/drawing/2014/main" val="3374893459"/>
                      </a:ext>
                    </a:extLst>
                  </a:tr>
                  <a:tr h="274320">
                    <a:tc>
                      <a:txBody>
                        <a:bodyPr/>
                        <a:lstStyle/>
                        <a:p>
                          <a:endParaRPr lang="en-US"/>
                        </a:p>
                      </a:txBody>
                      <a:tcPr>
                        <a:blipFill>
                          <a:blip r:embed="rId3"/>
                          <a:stretch>
                            <a:fillRect l="-826" t="-720000" r="-928926" b="-755556"/>
                          </a:stretch>
                        </a:blipFill>
                      </a:tcPr>
                    </a:tc>
                    <a:tc>
                      <a:txBody>
                        <a:bodyPr/>
                        <a:lstStyle/>
                        <a:p>
                          <a:endParaRPr lang="en-US"/>
                        </a:p>
                      </a:txBody>
                      <a:tcPr>
                        <a:blipFill>
                          <a:blip r:embed="rId3"/>
                          <a:stretch>
                            <a:fillRect l="-13436" t="-720000" r="-23789" b="-755556"/>
                          </a:stretch>
                        </a:blipFill>
                      </a:tcPr>
                    </a:tc>
                    <a:tc>
                      <a:txBody>
                        <a:bodyPr/>
                        <a:lstStyle/>
                        <a:p>
                          <a:endParaRPr lang="en-US"/>
                        </a:p>
                      </a:txBody>
                      <a:tcPr>
                        <a:blipFill>
                          <a:blip r:embed="rId3"/>
                          <a:stretch>
                            <a:fillRect l="-485849" t="-720000" r="-1887" b="-755556"/>
                          </a:stretch>
                        </a:blipFill>
                      </a:tcPr>
                    </a:tc>
                    <a:extLst>
                      <a:ext uri="{0D108BD9-81ED-4DB2-BD59-A6C34878D82A}">
                        <a16:rowId xmlns:a16="http://schemas.microsoft.com/office/drawing/2014/main" val="2175433813"/>
                      </a:ext>
                    </a:extLst>
                  </a:tr>
                  <a:tr h="457200">
                    <a:tc>
                      <a:txBody>
                        <a:bodyPr/>
                        <a:lstStyle/>
                        <a:p>
                          <a:endParaRPr lang="en-US"/>
                        </a:p>
                      </a:txBody>
                      <a:tcPr>
                        <a:blipFill>
                          <a:blip r:embed="rId3"/>
                          <a:stretch>
                            <a:fillRect l="-826" t="-492000" r="-928926" b="-353333"/>
                          </a:stretch>
                        </a:blipFill>
                      </a:tcPr>
                    </a:tc>
                    <a:tc>
                      <a:txBody>
                        <a:bodyPr/>
                        <a:lstStyle/>
                        <a:p>
                          <a:r>
                            <a:rPr lang="en-US" sz="1200"/>
                            <a:t>Penalty for an additional meter added to a subtour, expressed in dollars per meter over facility lifetime</a:t>
                          </a:r>
                        </a:p>
                      </a:txBody>
                      <a:tcPr/>
                    </a:tc>
                    <a:tc>
                      <a:txBody>
                        <a:bodyPr/>
                        <a:lstStyle/>
                        <a:p>
                          <a:endParaRPr lang="en-US"/>
                        </a:p>
                      </a:txBody>
                      <a:tcPr>
                        <a:blipFill>
                          <a:blip r:embed="rId3"/>
                          <a:stretch>
                            <a:fillRect l="-485849" t="-492000" r="-1887" b="-353333"/>
                          </a:stretch>
                        </a:blipFill>
                      </a:tcPr>
                    </a:tc>
                    <a:extLst>
                      <a:ext uri="{0D108BD9-81ED-4DB2-BD59-A6C34878D82A}">
                        <a16:rowId xmlns:a16="http://schemas.microsoft.com/office/drawing/2014/main" val="433418432"/>
                      </a:ext>
                    </a:extLst>
                  </a:tr>
                  <a:tr h="457200">
                    <a:tc>
                      <a:txBody>
                        <a:bodyPr/>
                        <a:lstStyle/>
                        <a:p>
                          <a:endParaRPr lang="en-US"/>
                        </a:p>
                      </a:txBody>
                      <a:tcPr>
                        <a:blipFill>
                          <a:blip r:embed="rId3"/>
                          <a:stretch>
                            <a:fillRect l="-826" t="-592000" r="-928926" b="-253333"/>
                          </a:stretch>
                        </a:blipFill>
                      </a:tcPr>
                    </a:tc>
                    <a:tc>
                      <a:txBody>
                        <a:bodyPr/>
                        <a:lstStyle/>
                        <a:p>
                          <a:endParaRPr lang="en-US"/>
                        </a:p>
                      </a:txBody>
                      <a:tcPr>
                        <a:blipFill>
                          <a:blip r:embed="rId3"/>
                          <a:stretch>
                            <a:fillRect l="-13436" t="-592000" r="-23789" b="-253333"/>
                          </a:stretch>
                        </a:blipFill>
                      </a:tcPr>
                    </a:tc>
                    <a:tc>
                      <a:txBody>
                        <a:bodyPr/>
                        <a:lstStyle/>
                        <a:p>
                          <a:endParaRPr lang="en-US"/>
                        </a:p>
                      </a:txBody>
                      <a:tcPr>
                        <a:blipFill>
                          <a:blip r:embed="rId3"/>
                          <a:stretch>
                            <a:fillRect l="-485849" t="-592000" r="-1887" b="-253333"/>
                          </a:stretch>
                        </a:blipFill>
                      </a:tcPr>
                    </a:tc>
                    <a:extLst>
                      <a:ext uri="{0D108BD9-81ED-4DB2-BD59-A6C34878D82A}">
                        <a16:rowId xmlns:a16="http://schemas.microsoft.com/office/drawing/2014/main" val="884177374"/>
                      </a:ext>
                    </a:extLst>
                  </a:tr>
                  <a:tr h="274320">
                    <a:tc>
                      <a:txBody>
                        <a:bodyPr/>
                        <a:lstStyle/>
                        <a:p>
                          <a:endParaRPr lang="en-US"/>
                        </a:p>
                      </a:txBody>
                      <a:tcPr>
                        <a:blipFill>
                          <a:blip r:embed="rId3"/>
                          <a:stretch>
                            <a:fillRect l="-826" t="-1153333" r="-928926" b="-322222"/>
                          </a:stretch>
                        </a:blipFill>
                      </a:tcPr>
                    </a:tc>
                    <a:tc>
                      <a:txBody>
                        <a:bodyPr/>
                        <a:lstStyle/>
                        <a:p>
                          <a:endParaRPr lang="en-US"/>
                        </a:p>
                      </a:txBody>
                      <a:tcPr>
                        <a:blipFill>
                          <a:blip r:embed="rId3"/>
                          <a:stretch>
                            <a:fillRect l="-13436" t="-1153333" r="-23789" b="-322222"/>
                          </a:stretch>
                        </a:blipFill>
                      </a:tcPr>
                    </a:tc>
                    <a:tc>
                      <a:txBody>
                        <a:bodyPr/>
                        <a:lstStyle/>
                        <a:p>
                          <a:endParaRPr lang="en-US"/>
                        </a:p>
                      </a:txBody>
                      <a:tcPr>
                        <a:blipFill>
                          <a:blip r:embed="rId3"/>
                          <a:stretch>
                            <a:fillRect l="-485849" t="-1153333" r="-1887" b="-322222"/>
                          </a:stretch>
                        </a:blipFill>
                      </a:tcPr>
                    </a:tc>
                    <a:extLst>
                      <a:ext uri="{0D108BD9-81ED-4DB2-BD59-A6C34878D82A}">
                        <a16:rowId xmlns:a16="http://schemas.microsoft.com/office/drawing/2014/main" val="2250073061"/>
                      </a:ext>
                    </a:extLst>
                  </a:tr>
                  <a:tr h="274320">
                    <a:tc>
                      <a:txBody>
                        <a:bodyPr/>
                        <a:lstStyle/>
                        <a:p>
                          <a:endParaRPr lang="en-US"/>
                        </a:p>
                      </a:txBody>
                      <a:tcPr>
                        <a:blipFill>
                          <a:blip r:embed="rId3"/>
                          <a:stretch>
                            <a:fillRect l="-826" t="-1253333" r="-928926" b="-222222"/>
                          </a:stretch>
                        </a:blipFill>
                      </a:tcPr>
                    </a:tc>
                    <a:tc>
                      <a:txBody>
                        <a:bodyPr/>
                        <a:lstStyle/>
                        <a:p>
                          <a:endParaRPr lang="en-US"/>
                        </a:p>
                      </a:txBody>
                      <a:tcPr>
                        <a:blipFill>
                          <a:blip r:embed="rId3"/>
                          <a:stretch>
                            <a:fillRect l="-13436" t="-1253333" r="-23789" b="-222222"/>
                          </a:stretch>
                        </a:blipFill>
                      </a:tcPr>
                    </a:tc>
                    <a:tc>
                      <a:txBody>
                        <a:bodyPr/>
                        <a:lstStyle/>
                        <a:p>
                          <a:endParaRPr lang="en-US"/>
                        </a:p>
                      </a:txBody>
                      <a:tcPr>
                        <a:blipFill>
                          <a:blip r:embed="rId3"/>
                          <a:stretch>
                            <a:fillRect l="-485849" t="-1253333" r="-1887" b="-222222"/>
                          </a:stretch>
                        </a:blipFill>
                      </a:tcPr>
                    </a:tc>
                    <a:extLst>
                      <a:ext uri="{0D108BD9-81ED-4DB2-BD59-A6C34878D82A}">
                        <a16:rowId xmlns:a16="http://schemas.microsoft.com/office/drawing/2014/main" val="2648897065"/>
                      </a:ext>
                    </a:extLst>
                  </a:tr>
                  <a:tr h="289052">
                    <a:tc>
                      <a:txBody>
                        <a:bodyPr/>
                        <a:lstStyle/>
                        <a:p>
                          <a:endParaRPr lang="en-US"/>
                        </a:p>
                      </a:txBody>
                      <a:tcPr>
                        <a:blipFill>
                          <a:blip r:embed="rId3"/>
                          <a:stretch>
                            <a:fillRect l="-826" t="-1268750" r="-928926" b="-108333"/>
                          </a:stretch>
                        </a:blipFill>
                      </a:tcPr>
                    </a:tc>
                    <a:tc>
                      <a:txBody>
                        <a:bodyPr/>
                        <a:lstStyle/>
                        <a:p>
                          <a:r>
                            <a:rPr lang="en-US" sz="1200"/>
                            <a:t>Percentage of battery which can be used</a:t>
                          </a:r>
                        </a:p>
                      </a:txBody>
                      <a:tcPr/>
                    </a:tc>
                    <a:tc>
                      <a:txBody>
                        <a:bodyPr/>
                        <a:lstStyle/>
                        <a:p>
                          <a:endParaRPr lang="en-US"/>
                        </a:p>
                      </a:txBody>
                      <a:tcPr>
                        <a:blipFill>
                          <a:blip r:embed="rId3"/>
                          <a:stretch>
                            <a:fillRect l="-485849" t="-1268750" r="-1887" b="-108333"/>
                          </a:stretch>
                        </a:blipFill>
                      </a:tcPr>
                    </a:tc>
                    <a:extLst>
                      <a:ext uri="{0D108BD9-81ED-4DB2-BD59-A6C34878D82A}">
                        <a16:rowId xmlns:a16="http://schemas.microsoft.com/office/drawing/2014/main" val="3554635960"/>
                      </a:ext>
                    </a:extLst>
                  </a:tr>
                  <a:tr h="274320">
                    <a:tc>
                      <a:txBody>
                        <a:bodyPr/>
                        <a:lstStyle/>
                        <a:p>
                          <a:endParaRPr lang="en-US"/>
                        </a:p>
                      </a:txBody>
                      <a:tcPr>
                        <a:blipFill>
                          <a:blip r:embed="rId3"/>
                          <a:stretch>
                            <a:fillRect l="-826" t="-1460000" r="-928926" b="-15556"/>
                          </a:stretch>
                        </a:blipFill>
                      </a:tcPr>
                    </a:tc>
                    <a:tc>
                      <a:txBody>
                        <a:bodyPr/>
                        <a:lstStyle/>
                        <a:p>
                          <a:r>
                            <a:rPr lang="en-US" sz="1200"/>
                            <a:t>Maximum number of facilities willing to construct</a:t>
                          </a:r>
                        </a:p>
                      </a:txBody>
                      <a:tcPr/>
                    </a:tc>
                    <a:tc>
                      <a:txBody>
                        <a:bodyPr/>
                        <a:lstStyle/>
                        <a:p>
                          <a:endParaRPr lang="en-US"/>
                        </a:p>
                      </a:txBody>
                      <a:tcPr>
                        <a:blipFill>
                          <a:blip r:embed="rId3"/>
                          <a:stretch>
                            <a:fillRect l="-485849" t="-1460000" r="-1887" b="-15556"/>
                          </a:stretch>
                        </a:blipFill>
                      </a:tcPr>
                    </a:tc>
                    <a:extLst>
                      <a:ext uri="{0D108BD9-81ED-4DB2-BD59-A6C34878D82A}">
                        <a16:rowId xmlns:a16="http://schemas.microsoft.com/office/drawing/2014/main" val="3673822236"/>
                      </a:ext>
                    </a:extLst>
                  </a:tr>
                </a:tbl>
              </a:graphicData>
            </a:graphic>
          </p:graphicFrame>
        </mc:Fallback>
      </mc:AlternateContent>
      <p:sp>
        <p:nvSpPr>
          <p:cNvPr id="6" name="TextBox 5">
            <a:extLst>
              <a:ext uri="{FF2B5EF4-FFF2-40B4-BE49-F238E27FC236}">
                <a16:creationId xmlns:a16="http://schemas.microsoft.com/office/drawing/2014/main" id="{213D6FC3-0E7E-4B59-A52A-75D87092034B}"/>
              </a:ext>
            </a:extLst>
          </p:cNvPr>
          <p:cNvSpPr txBox="1"/>
          <p:nvPr/>
        </p:nvSpPr>
        <p:spPr>
          <a:xfrm>
            <a:off x="7971520" y="4134584"/>
            <a:ext cx="3880514"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*Each city has a candidate facility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**Standard and extended range vehicle and supporting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***Euclidean distance</a:t>
            </a:r>
          </a:p>
        </p:txBody>
      </p:sp>
      <p:graphicFrame>
        <p:nvGraphicFramePr>
          <p:cNvPr id="5" name="Diagram 4">
            <a:extLst>
              <a:ext uri="{FF2B5EF4-FFF2-40B4-BE49-F238E27FC236}">
                <a16:creationId xmlns:a16="http://schemas.microsoft.com/office/drawing/2014/main" id="{73DF8783-14B6-42E1-8E1E-34F588B43882}"/>
              </a:ext>
            </a:extLst>
          </p:cNvPr>
          <p:cNvGraphicFramePr/>
          <p:nvPr>
            <p:extLst>
              <p:ext uri="{D42A27DB-BD31-4B8C-83A1-F6EECF244321}">
                <p14:modId xmlns:p14="http://schemas.microsoft.com/office/powerpoint/2010/main" val="1049226013"/>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Table 7">
            <a:extLst>
              <a:ext uri="{FF2B5EF4-FFF2-40B4-BE49-F238E27FC236}">
                <a16:creationId xmlns:a16="http://schemas.microsoft.com/office/drawing/2014/main" id="{1A442A02-21D6-47D8-AB26-91AD39F8A62F}"/>
              </a:ext>
            </a:extLst>
          </p:cNvPr>
          <p:cNvGraphicFramePr>
            <a:graphicFrameLocks noGrp="1"/>
          </p:cNvGraphicFramePr>
          <p:nvPr>
            <p:extLst>
              <p:ext uri="{D42A27DB-BD31-4B8C-83A1-F6EECF244321}">
                <p14:modId xmlns:p14="http://schemas.microsoft.com/office/powerpoint/2010/main" val="2230195301"/>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17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
        <p:nvSpPr>
          <p:cNvPr id="3" name="Rectangle 2">
            <a:extLst>
              <a:ext uri="{FF2B5EF4-FFF2-40B4-BE49-F238E27FC236}">
                <a16:creationId xmlns:a16="http://schemas.microsoft.com/office/drawing/2014/main" id="{F1935B5A-5BD0-4B38-A750-FEDFC161DB49}"/>
              </a:ext>
            </a:extLst>
          </p:cNvPr>
          <p:cNvSpPr/>
          <p:nvPr/>
        </p:nvSpPr>
        <p:spPr>
          <a:xfrm>
            <a:off x="7887400" y="1584678"/>
            <a:ext cx="4304599" cy="1938992"/>
          </a:xfrm>
          <a:prstGeom prst="rect">
            <a:avLst/>
          </a:prstGeom>
        </p:spPr>
        <p:txBody>
          <a:bodyPr wrap="square" anchor="t">
            <a:spAutoFit/>
          </a:bodyPr>
          <a:lstStyle/>
          <a:p>
            <a:r>
              <a:rPr lang="en-US" sz="2000" u="sng"/>
              <a:t>Assumptions and Simplifications</a:t>
            </a:r>
          </a:p>
          <a:p>
            <a:pPr marL="342900" indent="-342900">
              <a:buFont typeface="Arial" panose="020B0604020202020204" pitchFamily="34" charset="0"/>
              <a:buChar char="•"/>
            </a:pPr>
            <a:r>
              <a:rPr lang="en-US" sz="2000"/>
              <a:t>The transportation network, demands, and costs are known</a:t>
            </a:r>
          </a:p>
          <a:p>
            <a:pPr marL="342900" indent="-342900">
              <a:buFont typeface="Arial" panose="020B0604020202020204" pitchFamily="34" charset="0"/>
              <a:buChar char="•"/>
            </a:pPr>
            <a:r>
              <a:rPr lang="en-US" sz="2000"/>
              <a:t>Assignment of customer demands can only be to one depot</a:t>
            </a:r>
          </a:p>
          <a:p>
            <a:pPr marL="342900" indent="-342900">
              <a:buFont typeface="Arial" panose="020B0604020202020204" pitchFamily="34" charset="0"/>
              <a:buChar char="•"/>
            </a:pPr>
            <a:r>
              <a:rPr lang="en-US" sz="2000"/>
              <a:t>Each depot serves a single TSP tour</a:t>
            </a:r>
          </a:p>
        </p:txBody>
      </p:sp>
    </p:spTree>
    <p:extLst>
      <p:ext uri="{BB962C8B-B14F-4D97-AF65-F5344CB8AC3E}">
        <p14:creationId xmlns:p14="http://schemas.microsoft.com/office/powerpoint/2010/main" val="771197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C4B1630-751E-43F9-9385-1B8C20C10AA9}"/>
                  </a:ext>
                </a:extLst>
              </p:cNvPr>
              <p:cNvSpPr>
                <a:spLocks noGrp="1"/>
              </p:cNvSpPr>
              <p:nvPr>
                <p:ph type="title"/>
              </p:nvPr>
            </p:nvSpPr>
            <p:spPr/>
            <p:txBody>
              <a:bodyPr/>
              <a:lstStyle/>
              <a:p>
                <a:r>
                  <a:rPr lang="en-US"/>
                  <a:t>Model Formulation: Variables- Why </a:t>
                </a:r>
                <a14:m>
                  <m:oMath xmlns:m="http://schemas.openxmlformats.org/officeDocument/2006/math">
                    <m:r>
                      <a:rPr lang="en-US" b="0" i="1" smtClean="0">
                        <a:latin typeface="Cambria Math" panose="02040503050406030204" pitchFamily="18" charset="0"/>
                      </a:rPr>
                      <m:t>𝛼</m:t>
                    </m:r>
                  </m:oMath>
                </a14:m>
                <a:r>
                  <a:rPr lang="en-US"/>
                  <a:t> and </a:t>
                </a:r>
                <a14:m>
                  <m:oMath xmlns:m="http://schemas.openxmlformats.org/officeDocument/2006/math">
                    <m:r>
                      <a:rPr lang="en-US" b="0" i="1" smtClean="0">
                        <a:latin typeface="Cambria Math" panose="02040503050406030204" pitchFamily="18" charset="0"/>
                      </a:rPr>
                      <m:t>𝛽</m:t>
                    </m:r>
                  </m:oMath>
                </a14:m>
                <a:r>
                  <a:rPr lang="en-US"/>
                  <a:t>?</a:t>
                </a:r>
              </a:p>
            </p:txBody>
          </p:sp>
        </mc:Choice>
        <mc:Fallback xmlns="">
          <p:sp>
            <p:nvSpPr>
              <p:cNvPr id="2" name="Title 1">
                <a:extLst>
                  <a:ext uri="{FF2B5EF4-FFF2-40B4-BE49-F238E27FC236}">
                    <a16:creationId xmlns:a16="http://schemas.microsoft.com/office/drawing/2014/main" id="{9C4B1630-751E-43F9-9385-1B8C20C10AA9}"/>
                  </a:ext>
                </a:extLst>
              </p:cNvPr>
              <p:cNvSpPr>
                <a:spLocks noGrp="1" noRot="1" noChangeAspect="1" noMove="1" noResize="1" noEditPoints="1" noAdjustHandles="1" noChangeArrowheads="1" noChangeShapeType="1" noTextEdit="1"/>
              </p:cNvSpPr>
              <p:nvPr>
                <p:ph type="title"/>
              </p:nvPr>
            </p:nvSpPr>
            <p:spPr>
              <a:blipFill>
                <a:blip r:embed="rId3"/>
                <a:stretch>
                  <a:fillRect l="-2377" r="-4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D4921D68-17A7-498D-94B5-93F3D457BF5E}"/>
                  </a:ext>
                </a:extLst>
              </p:cNvPr>
              <p:cNvGraphicFramePr>
                <a:graphicFrameLocks noGrp="1"/>
              </p:cNvGraphicFramePr>
              <p:nvPr>
                <p:ph idx="1"/>
                <p:extLst>
                  <p:ext uri="{D42A27DB-BD31-4B8C-83A1-F6EECF244321}">
                    <p14:modId xmlns:p14="http://schemas.microsoft.com/office/powerpoint/2010/main" val="4228195961"/>
                  </p:ext>
                </p:extLst>
              </p:nvPr>
            </p:nvGraphicFramePr>
            <p:xfrm>
              <a:off x="250209" y="1690688"/>
              <a:ext cx="7563620" cy="4265168"/>
            </p:xfrm>
            <a:graphic>
              <a:graphicData uri="http://schemas.openxmlformats.org/drawingml/2006/table">
                <a:tbl>
                  <a:tblPr firstRow="1" bandRow="1">
                    <a:tableStyleId>{5C22544A-7EE6-4342-B048-85BDC9FD1C3A}</a:tableStyleId>
                  </a:tblPr>
                  <a:tblGrid>
                    <a:gridCol w="738061">
                      <a:extLst>
                        <a:ext uri="{9D8B030D-6E8A-4147-A177-3AD203B41FA5}">
                          <a16:colId xmlns:a16="http://schemas.microsoft.com/office/drawing/2014/main" val="253879779"/>
                        </a:ext>
                      </a:extLst>
                    </a:gridCol>
                    <a:gridCol w="5534223">
                      <a:extLst>
                        <a:ext uri="{9D8B030D-6E8A-4147-A177-3AD203B41FA5}">
                          <a16:colId xmlns:a16="http://schemas.microsoft.com/office/drawing/2014/main" val="1574193954"/>
                        </a:ext>
                      </a:extLst>
                    </a:gridCol>
                    <a:gridCol w="1291336">
                      <a:extLst>
                        <a:ext uri="{9D8B030D-6E8A-4147-A177-3AD203B41FA5}">
                          <a16:colId xmlns:a16="http://schemas.microsoft.com/office/drawing/2014/main" val="2517172631"/>
                        </a:ext>
                      </a:extLst>
                    </a:gridCol>
                  </a:tblGrid>
                  <a:tr h="0">
                    <a:tc>
                      <a:txBody>
                        <a:bodyPr/>
                        <a:lstStyle/>
                        <a:p>
                          <a:r>
                            <a:rPr lang="en-US" sz="1200"/>
                            <a:t>Variable</a:t>
                          </a:r>
                        </a:p>
                      </a:txBody>
                      <a:tcPr/>
                    </a:tc>
                    <a:tc>
                      <a:txBody>
                        <a:bodyPr/>
                        <a:lstStyle/>
                        <a:p>
                          <a:r>
                            <a:rPr lang="en-US" sz="1200"/>
                            <a:t>Description</a:t>
                          </a:r>
                        </a:p>
                      </a:txBody>
                      <a:tcPr/>
                    </a:tc>
                    <a:tc>
                      <a:txBody>
                        <a:bodyPr/>
                        <a:lstStyle/>
                        <a:p>
                          <a:r>
                            <a:rPr lang="en-US" sz="1200"/>
                            <a:t>Notes</a:t>
                          </a:r>
                        </a:p>
                      </a:txBody>
                      <a:tcPr/>
                    </a:tc>
                    <a:extLst>
                      <a:ext uri="{0D108BD9-81ED-4DB2-BD59-A6C34878D82A}">
                        <a16:rowId xmlns:a16="http://schemas.microsoft.com/office/drawing/2014/main" val="616938602"/>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𝑖</m:t>
                                </m:r>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Customer city index</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0≤</m:t>
                                </m:r>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≤40</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346177780"/>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𝑗</m:t>
                                </m:r>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Candidate distribution node city index</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0≤</m:t>
                                </m:r>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sSup>
                                  <m:sSupPr>
                                    <m:ctrlPr>
                                      <a:rPr lang="en-US" sz="1200" b="0" i="1" smtClean="0">
                                        <a:solidFill>
                                          <a:schemeClr val="bg1">
                                            <a:lumMod val="75000"/>
                                          </a:schemeClr>
                                        </a:solidFill>
                                        <a:latin typeface="Cambria Math" panose="02040503050406030204" pitchFamily="18" charset="0"/>
                                      </a:rPr>
                                    </m:ctrlPr>
                                  </m:sSupPr>
                                  <m:e>
                                    <m:r>
                                      <a:rPr lang="en-US" sz="1200" b="0" i="1" smtClean="0">
                                        <a:solidFill>
                                          <a:schemeClr val="bg1">
                                            <a:lumMod val="75000"/>
                                          </a:schemeClr>
                                        </a:solidFill>
                                        <a:latin typeface="Cambria Math" panose="02040503050406030204" pitchFamily="18" charset="0"/>
                                      </a:rPr>
                                      <m:t>40</m:t>
                                    </m:r>
                                  </m:e>
                                  <m:sup>
                                    <m:r>
                                      <a:rPr lang="en-US" sz="1200" b="0" i="1" smtClean="0">
                                        <a:solidFill>
                                          <a:schemeClr val="bg1">
                                            <a:lumMod val="75000"/>
                                          </a:schemeClr>
                                        </a:solidFill>
                                        <a:latin typeface="Cambria Math" panose="02040503050406030204" pitchFamily="18" charset="0"/>
                                      </a:rPr>
                                      <m:t>∗</m:t>
                                    </m:r>
                                  </m:sup>
                                </m:sSup>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356090898"/>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𝑧</m:t>
                                </m:r>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Shipping mode type index</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0≤</m:t>
                                </m:r>
                                <m:r>
                                  <a:rPr lang="en-US" sz="1200" b="0" i="1" smtClean="0">
                                    <a:solidFill>
                                      <a:schemeClr val="bg1">
                                        <a:lumMod val="75000"/>
                                      </a:schemeClr>
                                    </a:solidFill>
                                    <a:latin typeface="Cambria Math" panose="02040503050406030204" pitchFamily="18" charset="0"/>
                                  </a:rPr>
                                  <m:t>𝑧</m:t>
                                </m:r>
                                <m:r>
                                  <a:rPr lang="en-US" sz="1200" b="0" i="1" smtClean="0">
                                    <a:solidFill>
                                      <a:schemeClr val="bg1">
                                        <a:lumMod val="75000"/>
                                      </a:schemeClr>
                                    </a:solidFill>
                                    <a:latin typeface="Cambria Math" panose="02040503050406030204" pitchFamily="18" charset="0"/>
                                  </a:rPr>
                                  <m:t>≤</m:t>
                                </m:r>
                                <m:sSup>
                                  <m:sSupPr>
                                    <m:ctrlPr>
                                      <a:rPr lang="en-US" sz="1200" b="0" i="1" smtClean="0">
                                        <a:solidFill>
                                          <a:schemeClr val="bg1">
                                            <a:lumMod val="75000"/>
                                          </a:schemeClr>
                                        </a:solidFill>
                                        <a:latin typeface="Cambria Math" panose="02040503050406030204" pitchFamily="18" charset="0"/>
                                      </a:rPr>
                                    </m:ctrlPr>
                                  </m:sSupPr>
                                  <m:e>
                                    <m:r>
                                      <a:rPr lang="en-US" sz="1200" b="0" i="1" smtClean="0">
                                        <a:solidFill>
                                          <a:schemeClr val="bg1">
                                            <a:lumMod val="75000"/>
                                          </a:schemeClr>
                                        </a:solidFill>
                                        <a:latin typeface="Cambria Math" panose="02040503050406030204" pitchFamily="18" charset="0"/>
                                      </a:rPr>
                                      <m:t>1</m:t>
                                    </m:r>
                                  </m:e>
                                  <m:sup>
                                    <m:r>
                                      <a:rPr lang="en-US" sz="1200" b="0" i="1" smtClean="0">
                                        <a:solidFill>
                                          <a:schemeClr val="bg1">
                                            <a:lumMod val="75000"/>
                                          </a:schemeClr>
                                        </a:solidFill>
                                        <a:latin typeface="Cambria Math" panose="02040503050406030204" pitchFamily="18" charset="0"/>
                                      </a:rPr>
                                      <m:t>∗∗</m:t>
                                    </m:r>
                                  </m:sup>
                                </m:sSup>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193818756"/>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𝑖𝑗</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Assignment of customer </a:t>
                          </a:r>
                          <a14:m>
                            <m:oMath xmlns:m="http://schemas.openxmlformats.org/officeDocument/2006/math">
                              <m:r>
                                <a:rPr lang="en-US" sz="1200" b="0" i="1" smtClean="0">
                                  <a:solidFill>
                                    <a:schemeClr val="bg1">
                                      <a:lumMod val="75000"/>
                                    </a:schemeClr>
                                  </a:solidFill>
                                  <a:latin typeface="Cambria Math" panose="02040503050406030204" pitchFamily="18" charset="0"/>
                                </a:rPr>
                                <m:t>𝑖</m:t>
                              </m:r>
                            </m:oMath>
                          </a14:m>
                          <a:r>
                            <a:rPr lang="en-US" sz="1200">
                              <a:solidFill>
                                <a:schemeClr val="bg1">
                                  <a:lumMod val="75000"/>
                                </a:schemeClr>
                              </a:solidFill>
                            </a:rPr>
                            <a:t> to depot </a:t>
                          </a:r>
                          <a14:m>
                            <m:oMath xmlns:m="http://schemas.openxmlformats.org/officeDocument/2006/math">
                              <m:r>
                                <a:rPr lang="en-US" sz="1200" b="0" i="1" smtClean="0">
                                  <a:solidFill>
                                    <a:schemeClr val="bg1">
                                      <a:lumMod val="75000"/>
                                    </a:schemeClr>
                                  </a:solidFill>
                                  <a:latin typeface="Cambria Math" panose="02040503050406030204" pitchFamily="18" charset="0"/>
                                </a:rPr>
                                <m:t>𝑗</m:t>
                              </m:r>
                            </m:oMath>
                          </a14:m>
                          <a:endParaRPr lang="en-US" sz="1200">
                            <a:solidFill>
                              <a:schemeClr val="bg1">
                                <a:lumMod val="75000"/>
                              </a:schemeClr>
                            </a:solidFill>
                          </a:endParaRP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𝑖𝑗</m:t>
                                    </m:r>
                                  </m:sub>
                                </m:sSub>
                                <m:r>
                                  <a:rPr lang="en-US" sz="1200" b="0" i="1" smtClean="0">
                                    <a:solidFill>
                                      <a:schemeClr val="bg1">
                                        <a:lumMod val="75000"/>
                                      </a:schemeClr>
                                    </a:solidFill>
                                    <a:latin typeface="Cambria Math" panose="02040503050406030204" pitchFamily="18" charset="0"/>
                                  </a:rPr>
                                  <m:t>∈{0,1}</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771133669"/>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𝑗𝑧</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Decision to construct infrastructure of type </a:t>
                          </a:r>
                          <a14:m>
                            <m:oMath xmlns:m="http://schemas.openxmlformats.org/officeDocument/2006/math">
                              <m:r>
                                <a:rPr lang="en-US" sz="1200" b="0" i="1" smtClean="0">
                                  <a:solidFill>
                                    <a:schemeClr val="bg1">
                                      <a:lumMod val="75000"/>
                                    </a:schemeClr>
                                  </a:solidFill>
                                  <a:latin typeface="Cambria Math" panose="02040503050406030204" pitchFamily="18" charset="0"/>
                                </a:rPr>
                                <m:t>𝑧</m:t>
                              </m:r>
                            </m:oMath>
                          </a14:m>
                          <a:r>
                            <a:rPr lang="en-US" sz="1200">
                              <a:solidFill>
                                <a:schemeClr val="bg1">
                                  <a:lumMod val="75000"/>
                                </a:schemeClr>
                              </a:solidFill>
                            </a:rPr>
                            <a:t> at candidate</a:t>
                          </a:r>
                          <a:r>
                            <a:rPr lang="en-US" sz="1200" baseline="0">
                              <a:solidFill>
                                <a:schemeClr val="bg1">
                                  <a:lumMod val="75000"/>
                                </a:schemeClr>
                              </a:solidFill>
                            </a:rPr>
                            <a:t> location </a:t>
                          </a:r>
                          <a14:m>
                            <m:oMath xmlns:m="http://schemas.openxmlformats.org/officeDocument/2006/math">
                              <m:r>
                                <a:rPr lang="en-US" sz="1200" b="0" i="1" baseline="0" smtClean="0">
                                  <a:solidFill>
                                    <a:schemeClr val="bg1">
                                      <a:lumMod val="75000"/>
                                    </a:schemeClr>
                                  </a:solidFill>
                                  <a:latin typeface="Cambria Math" panose="02040503050406030204" pitchFamily="18" charset="0"/>
                                </a:rPr>
                                <m:t>𝑗</m:t>
                              </m:r>
                            </m:oMath>
                          </a14:m>
                          <a:endParaRPr lang="en-US" sz="1200">
                            <a:solidFill>
                              <a:schemeClr val="bg1">
                                <a:lumMod val="75000"/>
                              </a:schemeClr>
                            </a:solidFill>
                          </a:endParaRP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𝑗𝑧</m:t>
                                    </m:r>
                                  </m:sub>
                                </m:sSub>
                                <m:r>
                                  <a:rPr lang="en-US" sz="1200" b="0" i="1" smtClean="0">
                                    <a:solidFill>
                                      <a:schemeClr val="bg1">
                                        <a:lumMod val="75000"/>
                                      </a:schemeClr>
                                    </a:solidFill>
                                    <a:latin typeface="Cambria Math" panose="02040503050406030204" pitchFamily="18" charset="0"/>
                                  </a:rPr>
                                  <m:t>∈{0,1}</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3911851387"/>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𝑐</m:t>
                                    </m:r>
                                  </m:e>
                                  <m:sub>
                                    <m:r>
                                      <a:rPr lang="en-US" sz="1200" b="0" i="1" smtClean="0">
                                        <a:solidFill>
                                          <a:schemeClr val="bg1">
                                            <a:lumMod val="75000"/>
                                          </a:schemeClr>
                                        </a:solidFill>
                                        <a:latin typeface="Cambria Math" panose="02040503050406030204" pitchFamily="18" charset="0"/>
                                      </a:rPr>
                                      <m:t>𝑖𝑗</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Distance to travel from city </a:t>
                          </a:r>
                          <a14:m>
                            <m:oMath xmlns:m="http://schemas.openxmlformats.org/officeDocument/2006/math">
                              <m:r>
                                <a:rPr lang="en-US" sz="1200" b="0" i="1" smtClean="0">
                                  <a:solidFill>
                                    <a:schemeClr val="bg1">
                                      <a:lumMod val="75000"/>
                                    </a:schemeClr>
                                  </a:solidFill>
                                  <a:latin typeface="Cambria Math" panose="02040503050406030204" pitchFamily="18" charset="0"/>
                                </a:rPr>
                                <m:t>𝑖</m:t>
                              </m:r>
                            </m:oMath>
                          </a14:m>
                          <a:r>
                            <a:rPr lang="en-US" sz="1200">
                              <a:solidFill>
                                <a:schemeClr val="bg1">
                                  <a:lumMod val="75000"/>
                                </a:schemeClr>
                              </a:solidFill>
                            </a:rPr>
                            <a:t> to city </a:t>
                          </a:r>
                          <a14:m>
                            <m:oMath xmlns:m="http://schemas.openxmlformats.org/officeDocument/2006/math">
                              <m:r>
                                <a:rPr lang="en-US" sz="1200" b="0" i="1" smtClean="0">
                                  <a:solidFill>
                                    <a:schemeClr val="bg1">
                                      <a:lumMod val="75000"/>
                                    </a:schemeClr>
                                  </a:solidFill>
                                  <a:latin typeface="Cambria Math" panose="02040503050406030204" pitchFamily="18" charset="0"/>
                                </a:rPr>
                                <m:t>𝑗</m:t>
                              </m:r>
                            </m:oMath>
                          </a14:m>
                          <a:endParaRPr lang="en-US" sz="1200">
                            <a:solidFill>
                              <a:schemeClr val="bg1">
                                <a:lumMod val="75000"/>
                              </a:schemeClr>
                            </a:solidFill>
                          </a:endParaRP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𝑐</m:t>
                                    </m:r>
                                  </m:e>
                                  <m:sub>
                                    <m:r>
                                      <a:rPr lang="en-US" sz="1200" b="0" i="1" dirty="0" smtClean="0">
                                        <a:solidFill>
                                          <a:schemeClr val="bg1">
                                            <a:lumMod val="75000"/>
                                          </a:schemeClr>
                                        </a:solidFill>
                                        <a:latin typeface="Cambria Math" panose="02040503050406030204" pitchFamily="18" charset="0"/>
                                      </a:rPr>
                                      <m:t>𝑖𝑗</m:t>
                                    </m:r>
                                  </m:sub>
                                </m:sSub>
                                <m:r>
                                  <a:rPr lang="en-US" sz="1200" b="0" i="1" dirty="0" smtClean="0">
                                    <a:solidFill>
                                      <a:schemeClr val="bg1">
                                        <a:lumMod val="75000"/>
                                      </a:schemeClr>
                                    </a:solidFill>
                                    <a:latin typeface="Cambria Math" panose="02040503050406030204" pitchFamily="18" charset="0"/>
                                  </a:rPr>
                                  <m:t>∈</m:t>
                                </m:r>
                                <m:sSubSup>
                                  <m:sSubSupPr>
                                    <m:ctrlPr>
                                      <a:rPr lang="en-US" sz="1200" b="0" i="1" dirty="0" smtClean="0">
                                        <a:solidFill>
                                          <a:schemeClr val="bg1">
                                            <a:lumMod val="75000"/>
                                          </a:schemeClr>
                                        </a:solidFill>
                                        <a:latin typeface="Cambria Math" panose="02040503050406030204" pitchFamily="18" charset="0"/>
                                      </a:rPr>
                                    </m:ctrlPr>
                                  </m:sSubSupPr>
                                  <m:e>
                                    <m:r>
                                      <a:rPr lang="en-US" sz="1200" b="0" i="1" dirty="0" smtClean="0">
                                        <a:solidFill>
                                          <a:schemeClr val="bg1">
                                            <a:lumMod val="75000"/>
                                          </a:schemeClr>
                                        </a:solidFill>
                                        <a:latin typeface="Cambria Math" panose="02040503050406030204" pitchFamily="18" charset="0"/>
                                      </a:rPr>
                                      <m:t>ℝ</m:t>
                                    </m:r>
                                  </m:e>
                                  <m:sub>
                                    <m:r>
                                      <a:rPr lang="en-US" sz="1200" b="0" i="1" dirty="0" smtClean="0">
                                        <a:solidFill>
                                          <a:schemeClr val="bg1">
                                            <a:lumMod val="75000"/>
                                          </a:schemeClr>
                                        </a:solidFill>
                                        <a:latin typeface="Cambria Math" panose="02040503050406030204" pitchFamily="18" charset="0"/>
                                      </a:rPr>
                                      <m:t>&gt;0</m:t>
                                    </m:r>
                                  </m:sub>
                                  <m:sup>
                                    <m:r>
                                      <a:rPr lang="en-US" sz="1200" b="0" i="1" dirty="0" smtClean="0">
                                        <a:solidFill>
                                          <a:schemeClr val="bg1">
                                            <a:lumMod val="75000"/>
                                          </a:schemeClr>
                                        </a:solidFill>
                                        <a:latin typeface="Cambria Math" panose="02040503050406030204" pitchFamily="18" charset="0"/>
                                      </a:rPr>
                                      <m:t>∗∗∗</m:t>
                                    </m:r>
                                  </m:sup>
                                </m:sSubSup>
                                <m:r>
                                  <a:rPr lang="en-US" sz="1200" b="0" i="1" dirty="0" smtClean="0">
                                    <a:solidFill>
                                      <a:schemeClr val="bg1">
                                        <a:lumMod val="75000"/>
                                      </a:schemeClr>
                                    </a:solidFill>
                                    <a:latin typeface="Cambria Math" panose="02040503050406030204" pitchFamily="18" charset="0"/>
                                  </a:rPr>
                                  <m:t> </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3374893459"/>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𝑑</m:t>
                                    </m:r>
                                  </m:e>
                                  <m:sub>
                                    <m:r>
                                      <a:rPr lang="en-US" sz="1200" b="0" i="1" smtClean="0">
                                        <a:solidFill>
                                          <a:schemeClr val="bg1">
                                            <a:lumMod val="75000"/>
                                          </a:schemeClr>
                                        </a:solidFill>
                                        <a:latin typeface="Cambria Math" panose="02040503050406030204" pitchFamily="18" charset="0"/>
                                      </a:rPr>
                                      <m:t>𝑖</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Demand for product in pounds at city </a:t>
                          </a:r>
                          <a14:m>
                            <m:oMath xmlns:m="http://schemas.openxmlformats.org/officeDocument/2006/math">
                              <m:r>
                                <a:rPr lang="en-US" sz="1200" b="0" i="1" smtClean="0">
                                  <a:solidFill>
                                    <a:schemeClr val="bg1">
                                      <a:lumMod val="75000"/>
                                    </a:schemeClr>
                                  </a:solidFill>
                                  <a:latin typeface="Cambria Math" panose="02040503050406030204" pitchFamily="18" charset="0"/>
                                </a:rPr>
                                <m:t>𝑖</m:t>
                              </m:r>
                            </m:oMath>
                          </a14:m>
                          <a:endParaRPr lang="en-US" sz="1200">
                            <a:solidFill>
                              <a:schemeClr val="bg1">
                                <a:lumMod val="75000"/>
                              </a:schemeClr>
                            </a:solidFill>
                          </a:endParaRP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𝑑</m:t>
                                    </m:r>
                                  </m:e>
                                  <m:sub>
                                    <m:r>
                                      <a:rPr lang="en-US" sz="1200" b="0" i="1" dirty="0" smtClean="0">
                                        <a:solidFill>
                                          <a:schemeClr val="bg1">
                                            <a:lumMod val="75000"/>
                                          </a:schemeClr>
                                        </a:solidFill>
                                        <a:latin typeface="Cambria Math" panose="02040503050406030204" pitchFamily="18" charset="0"/>
                                      </a:rPr>
                                      <m:t>𝑖</m:t>
                                    </m:r>
                                  </m:sub>
                                </m:sSub>
                                <m:r>
                                  <a:rPr lang="en-US" sz="1200" b="0" i="1" dirty="0" smtClean="0">
                                    <a:solidFill>
                                      <a:schemeClr val="bg1">
                                        <a:lumMod val="75000"/>
                                      </a:schemeClr>
                                    </a:solidFill>
                                    <a:latin typeface="Cambria Math" panose="02040503050406030204" pitchFamily="18" charset="0"/>
                                  </a:rPr>
                                  <m:t>∈</m:t>
                                </m:r>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ℝ</m:t>
                                    </m:r>
                                  </m:e>
                                  <m:sub>
                                    <m:r>
                                      <a:rPr lang="en-US" sz="1200" b="0" i="1" dirty="0" smtClean="0">
                                        <a:solidFill>
                                          <a:schemeClr val="bg1">
                                            <a:lumMod val="75000"/>
                                          </a:schemeClr>
                                        </a:solidFill>
                                        <a:latin typeface="Cambria Math" panose="02040503050406030204" pitchFamily="18" charset="0"/>
                                      </a:rPr>
                                      <m:t>&gt;0</m:t>
                                    </m:r>
                                  </m:sub>
                                </m:sSub>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175433813"/>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𝛼</m:t>
                                </m:r>
                              </m:oMath>
                            </m:oMathPara>
                          </a14:m>
                          <a:endParaRPr lang="en-US" sz="1200"/>
                        </a:p>
                      </a:txBody>
                      <a:tcPr/>
                    </a:tc>
                    <a:tc>
                      <a:txBody>
                        <a:bodyPr/>
                        <a:lstStyle/>
                        <a:p>
                          <a:r>
                            <a:rPr lang="en-US" sz="1200"/>
                            <a:t>Penalty for an additional meter added to a subtour, expressed in dollars per meter over facility lifetime</a:t>
                          </a:r>
                        </a:p>
                      </a:txBody>
                      <a:tcPr/>
                    </a:tc>
                    <a:tc>
                      <a:txBody>
                        <a:bodyPr/>
                        <a:lstStyle/>
                        <a:p>
                          <a:pP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𝛼</m:t>
                                </m:r>
                                <m:r>
                                  <a:rPr lang="en-US" sz="1200" b="0" i="1" dirty="0" smtClean="0">
                                    <a:latin typeface="Cambria Math" panose="02040503050406030204" pitchFamily="18" charset="0"/>
                                  </a:rPr>
                                  <m:t>∈</m:t>
                                </m:r>
                                <m:r>
                                  <a:rPr lang="en-US" sz="1200" b="0" i="1" dirty="0" smtClean="0">
                                    <a:latin typeface="Cambria Math" panose="02040503050406030204" pitchFamily="18" charset="0"/>
                                  </a:rPr>
                                  <m:t>ℝ</m:t>
                                </m:r>
                              </m:oMath>
                            </m:oMathPara>
                          </a14:m>
                          <a:endParaRPr lang="en-US" sz="1200"/>
                        </a:p>
                      </a:txBody>
                      <a:tcPr/>
                    </a:tc>
                    <a:extLst>
                      <a:ext uri="{0D108BD9-81ED-4DB2-BD59-A6C34878D82A}">
                        <a16:rowId xmlns:a16="http://schemas.microsoft.com/office/drawing/2014/main" val="433418432"/>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𝛽</m:t>
                                </m:r>
                              </m:oMath>
                            </m:oMathPara>
                          </a14:m>
                          <a:endParaRPr lang="en-US" sz="1200">
                            <a:solidFill>
                              <a:schemeClr val="tx1"/>
                            </a:solidFill>
                          </a:endParaRPr>
                        </a:p>
                      </a:txBody>
                      <a:tcPr>
                        <a:solidFill>
                          <a:srgbClr val="CFD5EA"/>
                        </a:solidFill>
                      </a:tcPr>
                    </a:tc>
                    <a:tc>
                      <a:txBody>
                        <a:bodyPr/>
                        <a:lstStyle/>
                        <a:p>
                          <a:r>
                            <a:rPr lang="en-US" sz="1200">
                              <a:solidFill>
                                <a:schemeClr val="tx1"/>
                              </a:solidFill>
                            </a:rPr>
                            <a:t>Penalty for an additional meter between facility </a:t>
                          </a:r>
                          <a14:m>
                            <m:oMath xmlns:m="http://schemas.openxmlformats.org/officeDocument/2006/math">
                              <m:r>
                                <a:rPr lang="en-US" sz="1200" b="0" i="1" smtClean="0">
                                  <a:solidFill>
                                    <a:schemeClr val="tx1"/>
                                  </a:solidFill>
                                  <a:latin typeface="Cambria Math" panose="02040503050406030204" pitchFamily="18" charset="0"/>
                                </a:rPr>
                                <m:t>𝑗</m:t>
                              </m:r>
                            </m:oMath>
                          </a14:m>
                          <a:r>
                            <a:rPr lang="en-US" sz="1200">
                              <a:solidFill>
                                <a:schemeClr val="tx1"/>
                              </a:solidFill>
                            </a:rPr>
                            <a:t> and the terminal expressed in dollars per meter over facility lifetime</a:t>
                          </a:r>
                        </a:p>
                      </a:txBody>
                      <a:tcPr>
                        <a:solidFill>
                          <a:srgbClr val="CFD5E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dirty="0" smtClean="0">
                                    <a:solidFill>
                                      <a:schemeClr val="tx1"/>
                                    </a:solidFill>
                                    <a:latin typeface="Cambria Math" panose="02040503050406030204" pitchFamily="18" charset="0"/>
                                  </a:rPr>
                                  <m:t>𝛽</m:t>
                                </m:r>
                                <m:r>
                                  <a:rPr lang="en-US" sz="1200" b="0" i="1" dirty="0" smtClean="0">
                                    <a:solidFill>
                                      <a:schemeClr val="tx1"/>
                                    </a:solidFill>
                                    <a:latin typeface="Cambria Math" panose="02040503050406030204" pitchFamily="18" charset="0"/>
                                  </a:rPr>
                                  <m:t>∈</m:t>
                                </m:r>
                                <m:r>
                                  <a:rPr lang="en-US" sz="1200" b="0" i="1" dirty="0" smtClean="0">
                                    <a:solidFill>
                                      <a:schemeClr val="tx1"/>
                                    </a:solidFill>
                                    <a:latin typeface="Cambria Math" panose="02040503050406030204" pitchFamily="18" charset="0"/>
                                  </a:rPr>
                                  <m:t>ℝ</m:t>
                                </m:r>
                              </m:oMath>
                            </m:oMathPara>
                          </a14:m>
                          <a:endParaRPr lang="en-US" sz="1200">
                            <a:solidFill>
                              <a:schemeClr val="tx1"/>
                            </a:solidFill>
                          </a:endParaRPr>
                        </a:p>
                        <a:p>
                          <a:endParaRPr lang="en-US" sz="1200">
                            <a:solidFill>
                              <a:schemeClr val="tx1"/>
                            </a:solidFill>
                          </a:endParaRPr>
                        </a:p>
                      </a:txBody>
                      <a:tcPr>
                        <a:solidFill>
                          <a:srgbClr val="CFD5EA"/>
                        </a:solidFill>
                      </a:tcPr>
                    </a:tc>
                    <a:extLst>
                      <a:ext uri="{0D108BD9-81ED-4DB2-BD59-A6C34878D82A}">
                        <a16:rowId xmlns:a16="http://schemas.microsoft.com/office/drawing/2014/main" val="884177374"/>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𝑅</m:t>
                                    </m:r>
                                  </m:e>
                                  <m:sub>
                                    <m:r>
                                      <a:rPr lang="en-US" sz="1200" b="0" i="1" smtClean="0">
                                        <a:solidFill>
                                          <a:schemeClr val="bg1">
                                            <a:lumMod val="75000"/>
                                          </a:schemeClr>
                                        </a:solidFill>
                                        <a:latin typeface="Cambria Math" panose="02040503050406030204" pitchFamily="18" charset="0"/>
                                      </a:rPr>
                                      <m:t>𝑧</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Maximum range of vehicle type </a:t>
                          </a:r>
                          <a14:m>
                            <m:oMath xmlns:m="http://schemas.openxmlformats.org/officeDocument/2006/math">
                              <m:r>
                                <a:rPr lang="en-US" sz="1200" b="0" i="1" smtClean="0">
                                  <a:solidFill>
                                    <a:schemeClr val="bg1">
                                      <a:lumMod val="75000"/>
                                    </a:schemeClr>
                                  </a:solidFill>
                                  <a:latin typeface="Cambria Math" panose="02040503050406030204" pitchFamily="18" charset="0"/>
                                </a:rPr>
                                <m:t>𝑧</m:t>
                              </m:r>
                            </m:oMath>
                          </a14:m>
                          <a:r>
                            <a:rPr lang="en-US" sz="1200">
                              <a:solidFill>
                                <a:schemeClr val="bg1">
                                  <a:lumMod val="75000"/>
                                </a:schemeClr>
                              </a:solidFill>
                            </a:rPr>
                            <a:t> in meters</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𝑅</m:t>
                                    </m:r>
                                  </m:e>
                                  <m:sub>
                                    <m:r>
                                      <a:rPr lang="en-US" sz="1200" b="0" i="1" dirty="0" smtClean="0">
                                        <a:solidFill>
                                          <a:schemeClr val="bg1">
                                            <a:lumMod val="75000"/>
                                          </a:schemeClr>
                                        </a:solidFill>
                                        <a:latin typeface="Cambria Math" panose="02040503050406030204" pitchFamily="18" charset="0"/>
                                      </a:rPr>
                                      <m:t>𝑧</m:t>
                                    </m:r>
                                  </m:sub>
                                </m:sSub>
                                <m:r>
                                  <a:rPr lang="en-US" sz="1200" b="0" i="1" dirty="0" smtClean="0">
                                    <a:solidFill>
                                      <a:schemeClr val="bg1">
                                        <a:lumMod val="75000"/>
                                      </a:schemeClr>
                                    </a:solidFill>
                                    <a:latin typeface="Cambria Math" panose="02040503050406030204" pitchFamily="18" charset="0"/>
                                  </a:rPr>
                                  <m:t>∈</m:t>
                                </m:r>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ℝ</m:t>
                                    </m:r>
                                  </m:e>
                                  <m:sub>
                                    <m:r>
                                      <a:rPr lang="en-US" sz="1200" b="0" i="1" dirty="0" smtClean="0">
                                        <a:solidFill>
                                          <a:schemeClr val="bg1">
                                            <a:lumMod val="75000"/>
                                          </a:schemeClr>
                                        </a:solidFill>
                                        <a:latin typeface="Cambria Math" panose="02040503050406030204" pitchFamily="18" charset="0"/>
                                      </a:rPr>
                                      <m:t>&gt;0</m:t>
                                    </m:r>
                                  </m:sub>
                                </m:sSub>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250073061"/>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𝑇</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𝐶</m:t>
                                    </m:r>
                                  </m:e>
                                  <m:sub>
                                    <m:r>
                                      <a:rPr lang="en-US" sz="1200" b="0" i="1" smtClean="0">
                                        <a:solidFill>
                                          <a:schemeClr val="bg1">
                                            <a:lumMod val="75000"/>
                                          </a:schemeClr>
                                        </a:solidFill>
                                        <a:latin typeface="Cambria Math" panose="02040503050406030204" pitchFamily="18" charset="0"/>
                                      </a:rPr>
                                      <m:t>𝑧</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Maximum capacity of vehicle type </a:t>
                          </a:r>
                          <a14:m>
                            <m:oMath xmlns:m="http://schemas.openxmlformats.org/officeDocument/2006/math">
                              <m:r>
                                <a:rPr lang="en-US" sz="1200" b="0" i="1" smtClean="0">
                                  <a:solidFill>
                                    <a:schemeClr val="bg1">
                                      <a:lumMod val="75000"/>
                                    </a:schemeClr>
                                  </a:solidFill>
                                  <a:latin typeface="Cambria Math" panose="02040503050406030204" pitchFamily="18" charset="0"/>
                                </a:rPr>
                                <m:t>𝑧</m:t>
                              </m:r>
                            </m:oMath>
                          </a14:m>
                          <a:r>
                            <a:rPr lang="en-US" sz="1200">
                              <a:solidFill>
                                <a:schemeClr val="bg1">
                                  <a:lumMod val="75000"/>
                                </a:schemeClr>
                              </a:solidFill>
                            </a:rPr>
                            <a:t> in pounds</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𝑇𝐶</m:t>
                                    </m:r>
                                  </m:e>
                                  <m:sub>
                                    <m:r>
                                      <a:rPr lang="en-US" sz="1200" b="0" i="1" dirty="0" smtClean="0">
                                        <a:solidFill>
                                          <a:schemeClr val="bg1">
                                            <a:lumMod val="75000"/>
                                          </a:schemeClr>
                                        </a:solidFill>
                                        <a:latin typeface="Cambria Math" panose="02040503050406030204" pitchFamily="18" charset="0"/>
                                      </a:rPr>
                                      <m:t>𝑧</m:t>
                                    </m:r>
                                  </m:sub>
                                </m:sSub>
                                <m:r>
                                  <a:rPr lang="en-US" sz="1200" b="0" i="1" dirty="0" smtClean="0">
                                    <a:solidFill>
                                      <a:schemeClr val="bg1">
                                        <a:lumMod val="75000"/>
                                      </a:schemeClr>
                                    </a:solidFill>
                                    <a:latin typeface="Cambria Math" panose="02040503050406030204" pitchFamily="18" charset="0"/>
                                  </a:rPr>
                                  <m:t>∈</m:t>
                                </m:r>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ℝ</m:t>
                                    </m:r>
                                  </m:e>
                                  <m:sub>
                                    <m:r>
                                      <a:rPr lang="en-US" sz="1200" b="0" i="1" dirty="0" smtClean="0">
                                        <a:solidFill>
                                          <a:schemeClr val="bg1">
                                            <a:lumMod val="75000"/>
                                          </a:schemeClr>
                                        </a:solidFill>
                                        <a:latin typeface="Cambria Math" panose="02040503050406030204" pitchFamily="18" charset="0"/>
                                      </a:rPr>
                                      <m:t>&gt;0</m:t>
                                    </m:r>
                                  </m:sub>
                                </m:sSub>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648897065"/>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𝛾</m:t>
                                    </m:r>
                                  </m:e>
                                  <m:sub>
                                    <m:r>
                                      <a:rPr lang="en-US" sz="1200" b="0" i="1" smtClean="0">
                                        <a:solidFill>
                                          <a:schemeClr val="bg1">
                                            <a:lumMod val="75000"/>
                                          </a:schemeClr>
                                        </a:solidFill>
                                        <a:latin typeface="Cambria Math" panose="02040503050406030204" pitchFamily="18" charset="0"/>
                                      </a:rPr>
                                      <m:t>𝑏𝑎𝑡𝑡𝑒𝑟𝑦</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Percentage of battery which can be used</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0≤</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𝛾</m:t>
                                    </m:r>
                                  </m:e>
                                  <m:sub>
                                    <m:r>
                                      <a:rPr lang="en-US" sz="1200" b="0" i="1" smtClean="0">
                                        <a:solidFill>
                                          <a:schemeClr val="bg1">
                                            <a:lumMod val="75000"/>
                                          </a:schemeClr>
                                        </a:solidFill>
                                        <a:latin typeface="Cambria Math" panose="02040503050406030204" pitchFamily="18" charset="0"/>
                                      </a:rPr>
                                      <m:t>𝑏𝑎𝑡𝑡𝑒𝑟𝑦</m:t>
                                    </m:r>
                                  </m:sub>
                                </m:sSub>
                                <m:r>
                                  <a:rPr lang="en-US" sz="1200" b="0" i="1" smtClean="0">
                                    <a:solidFill>
                                      <a:schemeClr val="bg1">
                                        <a:lumMod val="75000"/>
                                      </a:schemeClr>
                                    </a:solidFill>
                                    <a:latin typeface="Cambria Math" panose="02040503050406030204" pitchFamily="18" charset="0"/>
                                  </a:rPr>
                                  <m:t>≤1</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3554635960"/>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𝑀</m:t>
                                </m:r>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Maximum number of facilities willing to construct</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𝑀</m:t>
                                </m:r>
                                <m:r>
                                  <a:rPr lang="en-US" sz="1200" b="0" i="1" smtClean="0">
                                    <a:solidFill>
                                      <a:schemeClr val="bg1">
                                        <a:lumMod val="75000"/>
                                      </a:schemeClr>
                                    </a:solidFill>
                                    <a:latin typeface="Cambria Math" panose="02040503050406030204" pitchFamily="18" charset="0"/>
                                  </a:rPr>
                                  <m:t>∈</m:t>
                                </m:r>
                                <m:sSub>
                                  <m:sSubPr>
                                    <m:ctrlPr>
                                      <a:rPr lang="en-US" sz="1200" b="0" i="1" smtClean="0">
                                        <a:solidFill>
                                          <a:schemeClr val="bg1">
                                            <a:lumMod val="75000"/>
                                          </a:schemeClr>
                                        </a:solidFill>
                                        <a:latin typeface="Cambria Math" panose="02040503050406030204" pitchFamily="18" charset="0"/>
                                        <a:ea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ea typeface="Cambria Math" panose="02040503050406030204" pitchFamily="18" charset="0"/>
                                      </a:rPr>
                                      <m:t>ℤ</m:t>
                                    </m:r>
                                  </m:e>
                                  <m:sub>
                                    <m:r>
                                      <a:rPr lang="en-US" sz="1200" b="0" i="1" smtClean="0">
                                        <a:solidFill>
                                          <a:schemeClr val="bg1">
                                            <a:lumMod val="75000"/>
                                          </a:schemeClr>
                                        </a:solidFill>
                                        <a:latin typeface="Cambria Math" panose="02040503050406030204" pitchFamily="18" charset="0"/>
                                        <a:ea typeface="Cambria Math" panose="02040503050406030204" pitchFamily="18" charset="0"/>
                                      </a:rPr>
                                      <m:t>&gt;0</m:t>
                                    </m:r>
                                  </m:sub>
                                </m:sSub>
                                <m:r>
                                  <a:rPr lang="en-US" sz="1200" b="0" i="1" smtClean="0">
                                    <a:solidFill>
                                      <a:schemeClr val="bg1">
                                        <a:lumMod val="75000"/>
                                      </a:schemeClr>
                                    </a:solidFill>
                                    <a:latin typeface="Cambria Math" panose="02040503050406030204" pitchFamily="18" charset="0"/>
                                  </a:rPr>
                                  <m:t> </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3673822236"/>
                      </a:ext>
                    </a:extLst>
                  </a:tr>
                </a:tbl>
              </a:graphicData>
            </a:graphic>
          </p:graphicFrame>
        </mc:Choice>
        <mc:Fallback xmlns="">
          <p:graphicFrame>
            <p:nvGraphicFramePr>
              <p:cNvPr id="4" name="Table 4">
                <a:extLst>
                  <a:ext uri="{FF2B5EF4-FFF2-40B4-BE49-F238E27FC236}">
                    <a16:creationId xmlns:a16="http://schemas.microsoft.com/office/drawing/2014/main" id="{D4921D68-17A7-498D-94B5-93F3D457BF5E}"/>
                  </a:ext>
                </a:extLst>
              </p:cNvPr>
              <p:cNvGraphicFramePr>
                <a:graphicFrameLocks noGrp="1"/>
              </p:cNvGraphicFramePr>
              <p:nvPr>
                <p:ph idx="1"/>
                <p:extLst>
                  <p:ext uri="{D42A27DB-BD31-4B8C-83A1-F6EECF244321}">
                    <p14:modId xmlns:p14="http://schemas.microsoft.com/office/powerpoint/2010/main" val="4228195961"/>
                  </p:ext>
                </p:extLst>
              </p:nvPr>
            </p:nvGraphicFramePr>
            <p:xfrm>
              <a:off x="250209" y="1690688"/>
              <a:ext cx="7563620" cy="4265168"/>
            </p:xfrm>
            <a:graphic>
              <a:graphicData uri="http://schemas.openxmlformats.org/drawingml/2006/table">
                <a:tbl>
                  <a:tblPr firstRow="1" bandRow="1">
                    <a:tableStyleId>{5C22544A-7EE6-4342-B048-85BDC9FD1C3A}</a:tableStyleId>
                  </a:tblPr>
                  <a:tblGrid>
                    <a:gridCol w="738061">
                      <a:extLst>
                        <a:ext uri="{9D8B030D-6E8A-4147-A177-3AD203B41FA5}">
                          <a16:colId xmlns:a16="http://schemas.microsoft.com/office/drawing/2014/main" val="253879779"/>
                        </a:ext>
                      </a:extLst>
                    </a:gridCol>
                    <a:gridCol w="5534223">
                      <a:extLst>
                        <a:ext uri="{9D8B030D-6E8A-4147-A177-3AD203B41FA5}">
                          <a16:colId xmlns:a16="http://schemas.microsoft.com/office/drawing/2014/main" val="1574193954"/>
                        </a:ext>
                      </a:extLst>
                    </a:gridCol>
                    <a:gridCol w="1291336">
                      <a:extLst>
                        <a:ext uri="{9D8B030D-6E8A-4147-A177-3AD203B41FA5}">
                          <a16:colId xmlns:a16="http://schemas.microsoft.com/office/drawing/2014/main" val="2517172631"/>
                        </a:ext>
                      </a:extLst>
                    </a:gridCol>
                  </a:tblGrid>
                  <a:tr h="274320">
                    <a:tc>
                      <a:txBody>
                        <a:bodyPr/>
                        <a:lstStyle/>
                        <a:p>
                          <a:r>
                            <a:rPr lang="en-US" sz="1200"/>
                            <a:t>Variable</a:t>
                          </a:r>
                        </a:p>
                      </a:txBody>
                      <a:tcPr/>
                    </a:tc>
                    <a:tc>
                      <a:txBody>
                        <a:bodyPr/>
                        <a:lstStyle/>
                        <a:p>
                          <a:r>
                            <a:rPr lang="en-US" sz="1200"/>
                            <a:t>Description</a:t>
                          </a:r>
                        </a:p>
                      </a:txBody>
                      <a:tcPr/>
                    </a:tc>
                    <a:tc>
                      <a:txBody>
                        <a:bodyPr/>
                        <a:lstStyle/>
                        <a:p>
                          <a:r>
                            <a:rPr lang="en-US" sz="1200"/>
                            <a:t>Notes</a:t>
                          </a:r>
                        </a:p>
                      </a:txBody>
                      <a:tcPr/>
                    </a:tc>
                    <a:extLst>
                      <a:ext uri="{0D108BD9-81ED-4DB2-BD59-A6C34878D82A}">
                        <a16:rowId xmlns:a16="http://schemas.microsoft.com/office/drawing/2014/main" val="616938602"/>
                      </a:ext>
                    </a:extLst>
                  </a:tr>
                  <a:tr h="274320">
                    <a:tc>
                      <a:txBody>
                        <a:bodyPr/>
                        <a:lstStyle/>
                        <a:p>
                          <a:endParaRPr lang="en-US"/>
                        </a:p>
                      </a:txBody>
                      <a:tcPr>
                        <a:blipFill>
                          <a:blip r:embed="rId4"/>
                          <a:stretch>
                            <a:fillRect l="-826" t="-102222" r="-928926" b="-1373333"/>
                          </a:stretch>
                        </a:blipFill>
                      </a:tcPr>
                    </a:tc>
                    <a:tc>
                      <a:txBody>
                        <a:bodyPr/>
                        <a:lstStyle/>
                        <a:p>
                          <a:r>
                            <a:rPr lang="en-US" sz="1200">
                              <a:solidFill>
                                <a:schemeClr val="bg1">
                                  <a:lumMod val="75000"/>
                                </a:schemeClr>
                              </a:solidFill>
                            </a:rPr>
                            <a:t>Customer city index</a:t>
                          </a:r>
                        </a:p>
                      </a:txBody>
                      <a:tcPr>
                        <a:solidFill>
                          <a:schemeClr val="bg1">
                            <a:lumMod val="95000"/>
                          </a:schemeClr>
                        </a:solidFill>
                      </a:tcPr>
                    </a:tc>
                    <a:tc>
                      <a:txBody>
                        <a:bodyPr/>
                        <a:lstStyle/>
                        <a:p>
                          <a:endParaRPr lang="en-US"/>
                        </a:p>
                      </a:txBody>
                      <a:tcPr>
                        <a:blipFill>
                          <a:blip r:embed="rId4"/>
                          <a:stretch>
                            <a:fillRect l="-485849" t="-102222" r="-1887" b="-1373333"/>
                          </a:stretch>
                        </a:blipFill>
                      </a:tcPr>
                    </a:tc>
                    <a:extLst>
                      <a:ext uri="{0D108BD9-81ED-4DB2-BD59-A6C34878D82A}">
                        <a16:rowId xmlns:a16="http://schemas.microsoft.com/office/drawing/2014/main" val="2346177780"/>
                      </a:ext>
                    </a:extLst>
                  </a:tr>
                  <a:tr h="274320">
                    <a:tc>
                      <a:txBody>
                        <a:bodyPr/>
                        <a:lstStyle/>
                        <a:p>
                          <a:endParaRPr lang="en-US"/>
                        </a:p>
                      </a:txBody>
                      <a:tcPr>
                        <a:blipFill>
                          <a:blip r:embed="rId4"/>
                          <a:stretch>
                            <a:fillRect l="-826" t="-202222" r="-928926" b="-1273333"/>
                          </a:stretch>
                        </a:blipFill>
                      </a:tcPr>
                    </a:tc>
                    <a:tc>
                      <a:txBody>
                        <a:bodyPr/>
                        <a:lstStyle/>
                        <a:p>
                          <a:r>
                            <a:rPr lang="en-US" sz="1200">
                              <a:solidFill>
                                <a:schemeClr val="bg1">
                                  <a:lumMod val="75000"/>
                                </a:schemeClr>
                              </a:solidFill>
                            </a:rPr>
                            <a:t>Candidate distribution node city index</a:t>
                          </a:r>
                        </a:p>
                      </a:txBody>
                      <a:tcPr>
                        <a:solidFill>
                          <a:schemeClr val="bg1">
                            <a:lumMod val="95000"/>
                          </a:schemeClr>
                        </a:solidFill>
                      </a:tcPr>
                    </a:tc>
                    <a:tc>
                      <a:txBody>
                        <a:bodyPr/>
                        <a:lstStyle/>
                        <a:p>
                          <a:endParaRPr lang="en-US"/>
                        </a:p>
                      </a:txBody>
                      <a:tcPr>
                        <a:blipFill>
                          <a:blip r:embed="rId4"/>
                          <a:stretch>
                            <a:fillRect l="-485849" t="-202222" r="-1887" b="-1273333"/>
                          </a:stretch>
                        </a:blipFill>
                      </a:tcPr>
                    </a:tc>
                    <a:extLst>
                      <a:ext uri="{0D108BD9-81ED-4DB2-BD59-A6C34878D82A}">
                        <a16:rowId xmlns:a16="http://schemas.microsoft.com/office/drawing/2014/main" val="1356090898"/>
                      </a:ext>
                    </a:extLst>
                  </a:tr>
                  <a:tr h="274320">
                    <a:tc>
                      <a:txBody>
                        <a:bodyPr/>
                        <a:lstStyle/>
                        <a:p>
                          <a:endParaRPr lang="en-US"/>
                        </a:p>
                      </a:txBody>
                      <a:tcPr>
                        <a:blipFill>
                          <a:blip r:embed="rId4"/>
                          <a:stretch>
                            <a:fillRect l="-826" t="-302222" r="-928926" b="-1173333"/>
                          </a:stretch>
                        </a:blipFill>
                      </a:tcPr>
                    </a:tc>
                    <a:tc>
                      <a:txBody>
                        <a:bodyPr/>
                        <a:lstStyle/>
                        <a:p>
                          <a:r>
                            <a:rPr lang="en-US" sz="1200">
                              <a:solidFill>
                                <a:schemeClr val="bg1">
                                  <a:lumMod val="75000"/>
                                </a:schemeClr>
                              </a:solidFill>
                            </a:rPr>
                            <a:t>Shipping mode type index</a:t>
                          </a:r>
                        </a:p>
                      </a:txBody>
                      <a:tcPr>
                        <a:solidFill>
                          <a:schemeClr val="bg1">
                            <a:lumMod val="95000"/>
                          </a:schemeClr>
                        </a:solidFill>
                      </a:tcPr>
                    </a:tc>
                    <a:tc>
                      <a:txBody>
                        <a:bodyPr/>
                        <a:lstStyle/>
                        <a:p>
                          <a:endParaRPr lang="en-US"/>
                        </a:p>
                      </a:txBody>
                      <a:tcPr>
                        <a:blipFill>
                          <a:blip r:embed="rId4"/>
                          <a:stretch>
                            <a:fillRect l="-485849" t="-302222" r="-1887" b="-1173333"/>
                          </a:stretch>
                        </a:blipFill>
                      </a:tcPr>
                    </a:tc>
                    <a:extLst>
                      <a:ext uri="{0D108BD9-81ED-4DB2-BD59-A6C34878D82A}">
                        <a16:rowId xmlns:a16="http://schemas.microsoft.com/office/drawing/2014/main" val="1193818756"/>
                      </a:ext>
                    </a:extLst>
                  </a:tr>
                  <a:tr h="289052">
                    <a:tc>
                      <a:txBody>
                        <a:bodyPr/>
                        <a:lstStyle/>
                        <a:p>
                          <a:endParaRPr lang="en-US"/>
                        </a:p>
                      </a:txBody>
                      <a:tcPr>
                        <a:blipFill>
                          <a:blip r:embed="rId4"/>
                          <a:stretch>
                            <a:fillRect l="-826" t="-377083" r="-928926" b="-1000000"/>
                          </a:stretch>
                        </a:blipFill>
                      </a:tcPr>
                    </a:tc>
                    <a:tc>
                      <a:txBody>
                        <a:bodyPr/>
                        <a:lstStyle/>
                        <a:p>
                          <a:endParaRPr lang="en-US"/>
                        </a:p>
                      </a:txBody>
                      <a:tcPr>
                        <a:blipFill>
                          <a:blip r:embed="rId4"/>
                          <a:stretch>
                            <a:fillRect l="-13436" t="-377083" r="-23789" b="-1000000"/>
                          </a:stretch>
                        </a:blipFill>
                      </a:tcPr>
                    </a:tc>
                    <a:tc>
                      <a:txBody>
                        <a:bodyPr/>
                        <a:lstStyle/>
                        <a:p>
                          <a:endParaRPr lang="en-US"/>
                        </a:p>
                      </a:txBody>
                      <a:tcPr>
                        <a:blipFill>
                          <a:blip r:embed="rId4"/>
                          <a:stretch>
                            <a:fillRect l="-485849" t="-377083" r="-1887" b="-1000000"/>
                          </a:stretch>
                        </a:blipFill>
                      </a:tcPr>
                    </a:tc>
                    <a:extLst>
                      <a:ext uri="{0D108BD9-81ED-4DB2-BD59-A6C34878D82A}">
                        <a16:rowId xmlns:a16="http://schemas.microsoft.com/office/drawing/2014/main" val="1771133669"/>
                      </a:ext>
                    </a:extLst>
                  </a:tr>
                  <a:tr h="289052">
                    <a:tc>
                      <a:txBody>
                        <a:bodyPr/>
                        <a:lstStyle/>
                        <a:p>
                          <a:endParaRPr lang="en-US"/>
                        </a:p>
                      </a:txBody>
                      <a:tcPr>
                        <a:blipFill>
                          <a:blip r:embed="rId4"/>
                          <a:stretch>
                            <a:fillRect l="-826" t="-487234" r="-928926" b="-921277"/>
                          </a:stretch>
                        </a:blipFill>
                      </a:tcPr>
                    </a:tc>
                    <a:tc>
                      <a:txBody>
                        <a:bodyPr/>
                        <a:lstStyle/>
                        <a:p>
                          <a:endParaRPr lang="en-US"/>
                        </a:p>
                      </a:txBody>
                      <a:tcPr>
                        <a:blipFill>
                          <a:blip r:embed="rId4"/>
                          <a:stretch>
                            <a:fillRect l="-13436" t="-487234" r="-23789" b="-921277"/>
                          </a:stretch>
                        </a:blipFill>
                      </a:tcPr>
                    </a:tc>
                    <a:tc>
                      <a:txBody>
                        <a:bodyPr/>
                        <a:lstStyle/>
                        <a:p>
                          <a:endParaRPr lang="en-US"/>
                        </a:p>
                      </a:txBody>
                      <a:tcPr>
                        <a:blipFill>
                          <a:blip r:embed="rId4"/>
                          <a:stretch>
                            <a:fillRect l="-485849" t="-487234" r="-1887" b="-921277"/>
                          </a:stretch>
                        </a:blipFill>
                      </a:tcPr>
                    </a:tc>
                    <a:extLst>
                      <a:ext uri="{0D108BD9-81ED-4DB2-BD59-A6C34878D82A}">
                        <a16:rowId xmlns:a16="http://schemas.microsoft.com/office/drawing/2014/main" val="3911851387"/>
                      </a:ext>
                    </a:extLst>
                  </a:tr>
                  <a:tr h="289052">
                    <a:tc>
                      <a:txBody>
                        <a:bodyPr/>
                        <a:lstStyle/>
                        <a:p>
                          <a:endParaRPr lang="en-US"/>
                        </a:p>
                      </a:txBody>
                      <a:tcPr>
                        <a:blipFill>
                          <a:blip r:embed="rId4"/>
                          <a:stretch>
                            <a:fillRect l="-826" t="-575000" r="-928926" b="-802083"/>
                          </a:stretch>
                        </a:blipFill>
                      </a:tcPr>
                    </a:tc>
                    <a:tc>
                      <a:txBody>
                        <a:bodyPr/>
                        <a:lstStyle/>
                        <a:p>
                          <a:endParaRPr lang="en-US"/>
                        </a:p>
                      </a:txBody>
                      <a:tcPr>
                        <a:blipFill>
                          <a:blip r:embed="rId4"/>
                          <a:stretch>
                            <a:fillRect l="-13436" t="-575000" r="-23789" b="-802083"/>
                          </a:stretch>
                        </a:blipFill>
                      </a:tcPr>
                    </a:tc>
                    <a:tc>
                      <a:txBody>
                        <a:bodyPr/>
                        <a:lstStyle/>
                        <a:p>
                          <a:endParaRPr lang="en-US"/>
                        </a:p>
                      </a:txBody>
                      <a:tcPr>
                        <a:blipFill>
                          <a:blip r:embed="rId4"/>
                          <a:stretch>
                            <a:fillRect l="-485849" t="-575000" r="-1887" b="-802083"/>
                          </a:stretch>
                        </a:blipFill>
                      </a:tcPr>
                    </a:tc>
                    <a:extLst>
                      <a:ext uri="{0D108BD9-81ED-4DB2-BD59-A6C34878D82A}">
                        <a16:rowId xmlns:a16="http://schemas.microsoft.com/office/drawing/2014/main" val="3374893459"/>
                      </a:ext>
                    </a:extLst>
                  </a:tr>
                  <a:tr h="274320">
                    <a:tc>
                      <a:txBody>
                        <a:bodyPr/>
                        <a:lstStyle/>
                        <a:p>
                          <a:endParaRPr lang="en-US"/>
                        </a:p>
                      </a:txBody>
                      <a:tcPr>
                        <a:blipFill>
                          <a:blip r:embed="rId4"/>
                          <a:stretch>
                            <a:fillRect l="-826" t="-720000" r="-928926" b="-755556"/>
                          </a:stretch>
                        </a:blipFill>
                      </a:tcPr>
                    </a:tc>
                    <a:tc>
                      <a:txBody>
                        <a:bodyPr/>
                        <a:lstStyle/>
                        <a:p>
                          <a:endParaRPr lang="en-US"/>
                        </a:p>
                      </a:txBody>
                      <a:tcPr>
                        <a:blipFill>
                          <a:blip r:embed="rId4"/>
                          <a:stretch>
                            <a:fillRect l="-13436" t="-720000" r="-23789" b="-755556"/>
                          </a:stretch>
                        </a:blipFill>
                      </a:tcPr>
                    </a:tc>
                    <a:tc>
                      <a:txBody>
                        <a:bodyPr/>
                        <a:lstStyle/>
                        <a:p>
                          <a:endParaRPr lang="en-US"/>
                        </a:p>
                      </a:txBody>
                      <a:tcPr>
                        <a:blipFill>
                          <a:blip r:embed="rId4"/>
                          <a:stretch>
                            <a:fillRect l="-485849" t="-720000" r="-1887" b="-755556"/>
                          </a:stretch>
                        </a:blipFill>
                      </a:tcPr>
                    </a:tc>
                    <a:extLst>
                      <a:ext uri="{0D108BD9-81ED-4DB2-BD59-A6C34878D82A}">
                        <a16:rowId xmlns:a16="http://schemas.microsoft.com/office/drawing/2014/main" val="2175433813"/>
                      </a:ext>
                    </a:extLst>
                  </a:tr>
                  <a:tr h="457200">
                    <a:tc>
                      <a:txBody>
                        <a:bodyPr/>
                        <a:lstStyle/>
                        <a:p>
                          <a:endParaRPr lang="en-US"/>
                        </a:p>
                      </a:txBody>
                      <a:tcPr>
                        <a:blipFill>
                          <a:blip r:embed="rId4"/>
                          <a:stretch>
                            <a:fillRect l="-826" t="-492000" r="-928926" b="-353333"/>
                          </a:stretch>
                        </a:blipFill>
                      </a:tcPr>
                    </a:tc>
                    <a:tc>
                      <a:txBody>
                        <a:bodyPr/>
                        <a:lstStyle/>
                        <a:p>
                          <a:r>
                            <a:rPr lang="en-US" sz="1200"/>
                            <a:t>Penalty for an additional meter added to a subtour, expressed in dollars per meter over facility lifetime</a:t>
                          </a:r>
                        </a:p>
                      </a:txBody>
                      <a:tcPr/>
                    </a:tc>
                    <a:tc>
                      <a:txBody>
                        <a:bodyPr/>
                        <a:lstStyle/>
                        <a:p>
                          <a:endParaRPr lang="en-US"/>
                        </a:p>
                      </a:txBody>
                      <a:tcPr>
                        <a:blipFill>
                          <a:blip r:embed="rId4"/>
                          <a:stretch>
                            <a:fillRect l="-485849" t="-492000" r="-1887" b="-353333"/>
                          </a:stretch>
                        </a:blipFill>
                      </a:tcPr>
                    </a:tc>
                    <a:extLst>
                      <a:ext uri="{0D108BD9-81ED-4DB2-BD59-A6C34878D82A}">
                        <a16:rowId xmlns:a16="http://schemas.microsoft.com/office/drawing/2014/main" val="433418432"/>
                      </a:ext>
                    </a:extLst>
                  </a:tr>
                  <a:tr h="457200">
                    <a:tc>
                      <a:txBody>
                        <a:bodyPr/>
                        <a:lstStyle/>
                        <a:p>
                          <a:endParaRPr lang="en-US"/>
                        </a:p>
                      </a:txBody>
                      <a:tcPr>
                        <a:blipFill>
                          <a:blip r:embed="rId4"/>
                          <a:stretch>
                            <a:fillRect l="-826" t="-592000" r="-928926" b="-253333"/>
                          </a:stretch>
                        </a:blipFill>
                      </a:tcPr>
                    </a:tc>
                    <a:tc>
                      <a:txBody>
                        <a:bodyPr/>
                        <a:lstStyle/>
                        <a:p>
                          <a:endParaRPr lang="en-US"/>
                        </a:p>
                      </a:txBody>
                      <a:tcPr>
                        <a:blipFill>
                          <a:blip r:embed="rId4"/>
                          <a:stretch>
                            <a:fillRect l="-13436" t="-592000" r="-23789" b="-253333"/>
                          </a:stretch>
                        </a:blipFill>
                      </a:tcPr>
                    </a:tc>
                    <a:tc>
                      <a:txBody>
                        <a:bodyPr/>
                        <a:lstStyle/>
                        <a:p>
                          <a:endParaRPr lang="en-US"/>
                        </a:p>
                      </a:txBody>
                      <a:tcPr>
                        <a:blipFill>
                          <a:blip r:embed="rId4"/>
                          <a:stretch>
                            <a:fillRect l="-485849" t="-592000" r="-1887" b="-253333"/>
                          </a:stretch>
                        </a:blipFill>
                      </a:tcPr>
                    </a:tc>
                    <a:extLst>
                      <a:ext uri="{0D108BD9-81ED-4DB2-BD59-A6C34878D82A}">
                        <a16:rowId xmlns:a16="http://schemas.microsoft.com/office/drawing/2014/main" val="884177374"/>
                      </a:ext>
                    </a:extLst>
                  </a:tr>
                  <a:tr h="274320">
                    <a:tc>
                      <a:txBody>
                        <a:bodyPr/>
                        <a:lstStyle/>
                        <a:p>
                          <a:endParaRPr lang="en-US"/>
                        </a:p>
                      </a:txBody>
                      <a:tcPr>
                        <a:blipFill>
                          <a:blip r:embed="rId4"/>
                          <a:stretch>
                            <a:fillRect l="-826" t="-1153333" r="-928926" b="-322222"/>
                          </a:stretch>
                        </a:blipFill>
                      </a:tcPr>
                    </a:tc>
                    <a:tc>
                      <a:txBody>
                        <a:bodyPr/>
                        <a:lstStyle/>
                        <a:p>
                          <a:endParaRPr lang="en-US"/>
                        </a:p>
                      </a:txBody>
                      <a:tcPr>
                        <a:blipFill>
                          <a:blip r:embed="rId4"/>
                          <a:stretch>
                            <a:fillRect l="-13436" t="-1153333" r="-23789" b="-322222"/>
                          </a:stretch>
                        </a:blipFill>
                      </a:tcPr>
                    </a:tc>
                    <a:tc>
                      <a:txBody>
                        <a:bodyPr/>
                        <a:lstStyle/>
                        <a:p>
                          <a:endParaRPr lang="en-US"/>
                        </a:p>
                      </a:txBody>
                      <a:tcPr>
                        <a:blipFill>
                          <a:blip r:embed="rId4"/>
                          <a:stretch>
                            <a:fillRect l="-485849" t="-1153333" r="-1887" b="-322222"/>
                          </a:stretch>
                        </a:blipFill>
                      </a:tcPr>
                    </a:tc>
                    <a:extLst>
                      <a:ext uri="{0D108BD9-81ED-4DB2-BD59-A6C34878D82A}">
                        <a16:rowId xmlns:a16="http://schemas.microsoft.com/office/drawing/2014/main" val="2250073061"/>
                      </a:ext>
                    </a:extLst>
                  </a:tr>
                  <a:tr h="274320">
                    <a:tc>
                      <a:txBody>
                        <a:bodyPr/>
                        <a:lstStyle/>
                        <a:p>
                          <a:endParaRPr lang="en-US"/>
                        </a:p>
                      </a:txBody>
                      <a:tcPr>
                        <a:blipFill>
                          <a:blip r:embed="rId4"/>
                          <a:stretch>
                            <a:fillRect l="-826" t="-1253333" r="-928926" b="-222222"/>
                          </a:stretch>
                        </a:blipFill>
                      </a:tcPr>
                    </a:tc>
                    <a:tc>
                      <a:txBody>
                        <a:bodyPr/>
                        <a:lstStyle/>
                        <a:p>
                          <a:endParaRPr lang="en-US"/>
                        </a:p>
                      </a:txBody>
                      <a:tcPr>
                        <a:blipFill>
                          <a:blip r:embed="rId4"/>
                          <a:stretch>
                            <a:fillRect l="-13436" t="-1253333" r="-23789" b="-222222"/>
                          </a:stretch>
                        </a:blipFill>
                      </a:tcPr>
                    </a:tc>
                    <a:tc>
                      <a:txBody>
                        <a:bodyPr/>
                        <a:lstStyle/>
                        <a:p>
                          <a:endParaRPr lang="en-US"/>
                        </a:p>
                      </a:txBody>
                      <a:tcPr>
                        <a:blipFill>
                          <a:blip r:embed="rId4"/>
                          <a:stretch>
                            <a:fillRect l="-485849" t="-1253333" r="-1887" b="-222222"/>
                          </a:stretch>
                        </a:blipFill>
                      </a:tcPr>
                    </a:tc>
                    <a:extLst>
                      <a:ext uri="{0D108BD9-81ED-4DB2-BD59-A6C34878D82A}">
                        <a16:rowId xmlns:a16="http://schemas.microsoft.com/office/drawing/2014/main" val="2648897065"/>
                      </a:ext>
                    </a:extLst>
                  </a:tr>
                  <a:tr h="289052">
                    <a:tc>
                      <a:txBody>
                        <a:bodyPr/>
                        <a:lstStyle/>
                        <a:p>
                          <a:endParaRPr lang="en-US"/>
                        </a:p>
                      </a:txBody>
                      <a:tcPr>
                        <a:blipFill>
                          <a:blip r:embed="rId4"/>
                          <a:stretch>
                            <a:fillRect l="-826" t="-1268750" r="-928926" b="-108333"/>
                          </a:stretch>
                        </a:blipFill>
                      </a:tcPr>
                    </a:tc>
                    <a:tc>
                      <a:txBody>
                        <a:bodyPr/>
                        <a:lstStyle/>
                        <a:p>
                          <a:r>
                            <a:rPr lang="en-US" sz="1200">
                              <a:solidFill>
                                <a:schemeClr val="bg1">
                                  <a:lumMod val="75000"/>
                                </a:schemeClr>
                              </a:solidFill>
                            </a:rPr>
                            <a:t>Percentage of battery which can be used</a:t>
                          </a:r>
                        </a:p>
                      </a:txBody>
                      <a:tcPr>
                        <a:solidFill>
                          <a:schemeClr val="bg1">
                            <a:lumMod val="95000"/>
                          </a:schemeClr>
                        </a:solidFill>
                      </a:tcPr>
                    </a:tc>
                    <a:tc>
                      <a:txBody>
                        <a:bodyPr/>
                        <a:lstStyle/>
                        <a:p>
                          <a:endParaRPr lang="en-US"/>
                        </a:p>
                      </a:txBody>
                      <a:tcPr>
                        <a:blipFill>
                          <a:blip r:embed="rId4"/>
                          <a:stretch>
                            <a:fillRect l="-485849" t="-1268750" r="-1887" b="-108333"/>
                          </a:stretch>
                        </a:blipFill>
                      </a:tcPr>
                    </a:tc>
                    <a:extLst>
                      <a:ext uri="{0D108BD9-81ED-4DB2-BD59-A6C34878D82A}">
                        <a16:rowId xmlns:a16="http://schemas.microsoft.com/office/drawing/2014/main" val="3554635960"/>
                      </a:ext>
                    </a:extLst>
                  </a:tr>
                  <a:tr h="274320">
                    <a:tc>
                      <a:txBody>
                        <a:bodyPr/>
                        <a:lstStyle/>
                        <a:p>
                          <a:endParaRPr lang="en-US"/>
                        </a:p>
                      </a:txBody>
                      <a:tcPr>
                        <a:blipFill>
                          <a:blip r:embed="rId4"/>
                          <a:stretch>
                            <a:fillRect l="-826" t="-1460000" r="-928926" b="-15556"/>
                          </a:stretch>
                        </a:blipFill>
                      </a:tcPr>
                    </a:tc>
                    <a:tc>
                      <a:txBody>
                        <a:bodyPr/>
                        <a:lstStyle/>
                        <a:p>
                          <a:r>
                            <a:rPr lang="en-US" sz="1200">
                              <a:solidFill>
                                <a:schemeClr val="bg1">
                                  <a:lumMod val="75000"/>
                                </a:schemeClr>
                              </a:solidFill>
                            </a:rPr>
                            <a:t>Maximum number of facilities willing to construct</a:t>
                          </a:r>
                        </a:p>
                      </a:txBody>
                      <a:tcPr>
                        <a:solidFill>
                          <a:schemeClr val="bg1">
                            <a:lumMod val="95000"/>
                          </a:schemeClr>
                        </a:solidFill>
                      </a:tcPr>
                    </a:tc>
                    <a:tc>
                      <a:txBody>
                        <a:bodyPr/>
                        <a:lstStyle/>
                        <a:p>
                          <a:endParaRPr lang="en-US"/>
                        </a:p>
                      </a:txBody>
                      <a:tcPr>
                        <a:blipFill>
                          <a:blip r:embed="rId4"/>
                          <a:stretch>
                            <a:fillRect l="-485849" t="-1460000" r="-1887" b="-15556"/>
                          </a:stretch>
                        </a:blipFill>
                      </a:tcPr>
                    </a:tc>
                    <a:extLst>
                      <a:ext uri="{0D108BD9-81ED-4DB2-BD59-A6C34878D82A}">
                        <a16:rowId xmlns:a16="http://schemas.microsoft.com/office/drawing/2014/main" val="3673822236"/>
                      </a:ext>
                    </a:extLst>
                  </a:tr>
                </a:tbl>
              </a:graphicData>
            </a:graphic>
          </p:graphicFrame>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2CF362C-CF65-4729-890E-F45E361C45B7}"/>
                  </a:ext>
                </a:extLst>
              </p:cNvPr>
              <p:cNvSpPr txBox="1"/>
              <p:nvPr/>
            </p:nvSpPr>
            <p:spPr>
              <a:xfrm>
                <a:off x="8212840" y="1696619"/>
                <a:ext cx="3357350" cy="46782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a:latin typeface="Cambria Math" panose="02040503050406030204" pitchFamily="18" charset="0"/>
                      </a:rPr>
                      <m:t>𝛼</m:t>
                    </m:r>
                  </m:oMath>
                </a14:m>
                <a:r>
                  <a:rPr lang="en-US" sz="2000"/>
                  <a:t> and </a:t>
                </a:r>
                <a14:m>
                  <m:oMath xmlns:m="http://schemas.openxmlformats.org/officeDocument/2006/math">
                    <m:r>
                      <a:rPr lang="en-US" sz="2000">
                        <a:latin typeface="Cambria Math" panose="02040503050406030204" pitchFamily="18" charset="0"/>
                      </a:rPr>
                      <m:t>𝛽</m:t>
                    </m:r>
                  </m:oMath>
                </a14:m>
                <a:r>
                  <a:rPr lang="en-US" sz="2000"/>
                  <a:t> represent the tradeoff between strategic (facility location) and operational (routing) decisions.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a:latin typeface="Cambria Math" panose="02040503050406030204" pitchFamily="18" charset="0"/>
                      </a:rPr>
                      <m:t>𝛼</m:t>
                    </m:r>
                  </m:oMath>
                </a14:m>
                <a:r>
                  <a:rPr lang="en-US" sz="2000"/>
                  <a:t> represents the lowest level of the routing problem, servicing customers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a:latin typeface="Cambria Math" panose="02040503050406030204" pitchFamily="18" charset="0"/>
                      </a:rPr>
                      <m:t>𝛽</m:t>
                    </m:r>
                  </m:oMath>
                </a14:m>
                <a:r>
                  <a:rPr lang="en-US" sz="2000"/>
                  <a:t> represents the highest level of the routing problem, connecting the depot to each terminal.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42CF362C-CF65-4729-890E-F45E361C45B7}"/>
                  </a:ext>
                </a:extLst>
              </p:cNvPr>
              <p:cNvSpPr txBox="1">
                <a:spLocks noRot="1" noChangeAspect="1" noMove="1" noResize="1" noEditPoints="1" noAdjustHandles="1" noChangeArrowheads="1" noChangeShapeType="1" noTextEdit="1"/>
              </p:cNvSpPr>
              <p:nvPr/>
            </p:nvSpPr>
            <p:spPr>
              <a:xfrm>
                <a:off x="8212840" y="1696619"/>
                <a:ext cx="3357350" cy="4678204"/>
              </a:xfrm>
              <a:prstGeom prst="rect">
                <a:avLst/>
              </a:prstGeom>
              <a:blipFill>
                <a:blip r:embed="rId5"/>
                <a:stretch>
                  <a:fillRect l="-1815" t="-651" r="-726"/>
                </a:stretch>
              </a:blipFill>
            </p:spPr>
            <p:txBody>
              <a:bodyPr/>
              <a:lstStyle/>
              <a:p>
                <a:r>
                  <a:rPr lang="en-US">
                    <a:noFill/>
                  </a:rPr>
                  <a:t> </a:t>
                </a:r>
              </a:p>
            </p:txBody>
          </p:sp>
        </mc:Fallback>
      </mc:AlternateContent>
      <p:graphicFrame>
        <p:nvGraphicFramePr>
          <p:cNvPr id="5" name="Diagram 4">
            <a:extLst>
              <a:ext uri="{FF2B5EF4-FFF2-40B4-BE49-F238E27FC236}">
                <a16:creationId xmlns:a16="http://schemas.microsoft.com/office/drawing/2014/main" id="{6AB67085-8E6A-47A7-B014-1519A95C99E4}"/>
              </a:ext>
            </a:extLst>
          </p:cNvPr>
          <p:cNvGraphicFramePr/>
          <p:nvPr>
            <p:extLst>
              <p:ext uri="{D42A27DB-BD31-4B8C-83A1-F6EECF244321}">
                <p14:modId xmlns:p14="http://schemas.microsoft.com/office/powerpoint/2010/main" val="1049226013"/>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6" name="Table 7">
            <a:extLst>
              <a:ext uri="{FF2B5EF4-FFF2-40B4-BE49-F238E27FC236}">
                <a16:creationId xmlns:a16="http://schemas.microsoft.com/office/drawing/2014/main" id="{A7350A78-7051-4FC6-992F-773FB0252472}"/>
              </a:ext>
            </a:extLst>
          </p:cNvPr>
          <p:cNvGraphicFramePr>
            <a:graphicFrameLocks noGrp="1"/>
          </p:cNvGraphicFramePr>
          <p:nvPr>
            <p:extLst>
              <p:ext uri="{D42A27DB-BD31-4B8C-83A1-F6EECF244321}">
                <p14:modId xmlns:p14="http://schemas.microsoft.com/office/powerpoint/2010/main" val="3044857860"/>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18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2471208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C4B1630-751E-43F9-9385-1B8C20C10AA9}"/>
                  </a:ext>
                </a:extLst>
              </p:cNvPr>
              <p:cNvSpPr>
                <a:spLocks noGrp="1"/>
              </p:cNvSpPr>
              <p:nvPr>
                <p:ph type="title"/>
              </p:nvPr>
            </p:nvSpPr>
            <p:spPr>
              <a:xfrm>
                <a:off x="838200" y="365125"/>
                <a:ext cx="10515600" cy="1325563"/>
              </a:xfrm>
            </p:spPr>
            <p:txBody>
              <a:bodyPr>
                <a:normAutofit/>
              </a:bodyPr>
              <a:lstStyle/>
              <a:p>
                <a:r>
                  <a:rPr lang="en-US"/>
                  <a:t>Model Formulation: Variables- Why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𝑏𝑎𝑡𝑡𝑒𝑟𝑦</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endParaRPr lang="en-US"/>
              </a:p>
            </p:txBody>
          </p:sp>
        </mc:Choice>
        <mc:Fallback xmlns="">
          <p:sp>
            <p:nvSpPr>
              <p:cNvPr id="2" name="Title 1">
                <a:extLst>
                  <a:ext uri="{FF2B5EF4-FFF2-40B4-BE49-F238E27FC236}">
                    <a16:creationId xmlns:a16="http://schemas.microsoft.com/office/drawing/2014/main" id="{9C4B1630-751E-43F9-9385-1B8C20C10AA9}"/>
                  </a:ext>
                </a:extLst>
              </p:cNvPr>
              <p:cNvSpPr>
                <a:spLocks noGrp="1" noRot="1" noChangeAspect="1" noMove="1" noResize="1" noEditPoints="1" noAdjustHandles="1" noChangeArrowheads="1" noChangeShapeType="1" noTextEdit="1"/>
              </p:cNvSpPr>
              <p:nvPr>
                <p:ph type="title"/>
              </p:nvPr>
            </p:nvSpPr>
            <p:spPr>
              <a:xfrm>
                <a:off x="838200" y="365125"/>
                <a:ext cx="10515600" cy="1325563"/>
              </a:xfrm>
              <a:blipFill>
                <a:blip r:embed="rId3"/>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D4921D68-17A7-498D-94B5-93F3D457BF5E}"/>
                  </a:ext>
                </a:extLst>
              </p:cNvPr>
              <p:cNvGraphicFramePr>
                <a:graphicFrameLocks noGrp="1"/>
              </p:cNvGraphicFramePr>
              <p:nvPr>
                <p:ph idx="1"/>
                <p:extLst>
                  <p:ext uri="{D42A27DB-BD31-4B8C-83A1-F6EECF244321}">
                    <p14:modId xmlns:p14="http://schemas.microsoft.com/office/powerpoint/2010/main" val="2867287683"/>
                  </p:ext>
                </p:extLst>
              </p:nvPr>
            </p:nvGraphicFramePr>
            <p:xfrm>
              <a:off x="250209" y="1690688"/>
              <a:ext cx="7563620" cy="4265168"/>
            </p:xfrm>
            <a:graphic>
              <a:graphicData uri="http://schemas.openxmlformats.org/drawingml/2006/table">
                <a:tbl>
                  <a:tblPr firstRow="1" bandRow="1">
                    <a:tableStyleId>{5C22544A-7EE6-4342-B048-85BDC9FD1C3A}</a:tableStyleId>
                  </a:tblPr>
                  <a:tblGrid>
                    <a:gridCol w="738061">
                      <a:extLst>
                        <a:ext uri="{9D8B030D-6E8A-4147-A177-3AD203B41FA5}">
                          <a16:colId xmlns:a16="http://schemas.microsoft.com/office/drawing/2014/main" val="253879779"/>
                        </a:ext>
                      </a:extLst>
                    </a:gridCol>
                    <a:gridCol w="5534223">
                      <a:extLst>
                        <a:ext uri="{9D8B030D-6E8A-4147-A177-3AD203B41FA5}">
                          <a16:colId xmlns:a16="http://schemas.microsoft.com/office/drawing/2014/main" val="1574193954"/>
                        </a:ext>
                      </a:extLst>
                    </a:gridCol>
                    <a:gridCol w="1291336">
                      <a:extLst>
                        <a:ext uri="{9D8B030D-6E8A-4147-A177-3AD203B41FA5}">
                          <a16:colId xmlns:a16="http://schemas.microsoft.com/office/drawing/2014/main" val="2517172631"/>
                        </a:ext>
                      </a:extLst>
                    </a:gridCol>
                  </a:tblGrid>
                  <a:tr h="0">
                    <a:tc>
                      <a:txBody>
                        <a:bodyPr/>
                        <a:lstStyle/>
                        <a:p>
                          <a:r>
                            <a:rPr lang="en-US" sz="1200"/>
                            <a:t>Variable</a:t>
                          </a:r>
                        </a:p>
                      </a:txBody>
                      <a:tcPr/>
                    </a:tc>
                    <a:tc>
                      <a:txBody>
                        <a:bodyPr/>
                        <a:lstStyle/>
                        <a:p>
                          <a:r>
                            <a:rPr lang="en-US" sz="1200"/>
                            <a:t>Description</a:t>
                          </a:r>
                        </a:p>
                      </a:txBody>
                      <a:tcPr/>
                    </a:tc>
                    <a:tc>
                      <a:txBody>
                        <a:bodyPr/>
                        <a:lstStyle/>
                        <a:p>
                          <a:r>
                            <a:rPr lang="en-US" sz="1200"/>
                            <a:t>Notes</a:t>
                          </a:r>
                        </a:p>
                      </a:txBody>
                      <a:tcPr/>
                    </a:tc>
                    <a:extLst>
                      <a:ext uri="{0D108BD9-81ED-4DB2-BD59-A6C34878D82A}">
                        <a16:rowId xmlns:a16="http://schemas.microsoft.com/office/drawing/2014/main" val="616938602"/>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𝑖</m:t>
                                </m:r>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Customer city index</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0≤</m:t>
                                </m:r>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≤40</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346177780"/>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𝑗</m:t>
                                </m:r>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Candidate distribution node city index</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0≤</m:t>
                                </m:r>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sSup>
                                  <m:sSupPr>
                                    <m:ctrlPr>
                                      <a:rPr lang="en-US" sz="1200" b="0" i="1" smtClean="0">
                                        <a:solidFill>
                                          <a:schemeClr val="bg1">
                                            <a:lumMod val="75000"/>
                                          </a:schemeClr>
                                        </a:solidFill>
                                        <a:latin typeface="Cambria Math" panose="02040503050406030204" pitchFamily="18" charset="0"/>
                                      </a:rPr>
                                    </m:ctrlPr>
                                  </m:sSupPr>
                                  <m:e>
                                    <m:r>
                                      <a:rPr lang="en-US" sz="1200" b="0" i="1" smtClean="0">
                                        <a:solidFill>
                                          <a:schemeClr val="bg1">
                                            <a:lumMod val="75000"/>
                                          </a:schemeClr>
                                        </a:solidFill>
                                        <a:latin typeface="Cambria Math" panose="02040503050406030204" pitchFamily="18" charset="0"/>
                                      </a:rPr>
                                      <m:t>40</m:t>
                                    </m:r>
                                  </m:e>
                                  <m:sup>
                                    <m:r>
                                      <a:rPr lang="en-US" sz="1200" b="0" i="1" smtClean="0">
                                        <a:solidFill>
                                          <a:schemeClr val="bg1">
                                            <a:lumMod val="75000"/>
                                          </a:schemeClr>
                                        </a:solidFill>
                                        <a:latin typeface="Cambria Math" panose="02040503050406030204" pitchFamily="18" charset="0"/>
                                      </a:rPr>
                                      <m:t>∗</m:t>
                                    </m:r>
                                  </m:sup>
                                </m:sSup>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356090898"/>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𝑧</m:t>
                                </m:r>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Shipping mode type index</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0≤</m:t>
                                </m:r>
                                <m:r>
                                  <a:rPr lang="en-US" sz="1200" b="0" i="1" smtClean="0">
                                    <a:solidFill>
                                      <a:schemeClr val="bg1">
                                        <a:lumMod val="75000"/>
                                      </a:schemeClr>
                                    </a:solidFill>
                                    <a:latin typeface="Cambria Math" panose="02040503050406030204" pitchFamily="18" charset="0"/>
                                  </a:rPr>
                                  <m:t>𝑧</m:t>
                                </m:r>
                                <m:r>
                                  <a:rPr lang="en-US" sz="1200" b="0" i="1" smtClean="0">
                                    <a:solidFill>
                                      <a:schemeClr val="bg1">
                                        <a:lumMod val="75000"/>
                                      </a:schemeClr>
                                    </a:solidFill>
                                    <a:latin typeface="Cambria Math" panose="02040503050406030204" pitchFamily="18" charset="0"/>
                                  </a:rPr>
                                  <m:t>≤</m:t>
                                </m:r>
                                <m:sSup>
                                  <m:sSupPr>
                                    <m:ctrlPr>
                                      <a:rPr lang="en-US" sz="1200" b="0" i="1" smtClean="0">
                                        <a:solidFill>
                                          <a:schemeClr val="bg1">
                                            <a:lumMod val="75000"/>
                                          </a:schemeClr>
                                        </a:solidFill>
                                        <a:latin typeface="Cambria Math" panose="02040503050406030204" pitchFamily="18" charset="0"/>
                                      </a:rPr>
                                    </m:ctrlPr>
                                  </m:sSupPr>
                                  <m:e>
                                    <m:r>
                                      <a:rPr lang="en-US" sz="1200" b="0" i="1" smtClean="0">
                                        <a:solidFill>
                                          <a:schemeClr val="bg1">
                                            <a:lumMod val="75000"/>
                                          </a:schemeClr>
                                        </a:solidFill>
                                        <a:latin typeface="Cambria Math" panose="02040503050406030204" pitchFamily="18" charset="0"/>
                                      </a:rPr>
                                      <m:t>1</m:t>
                                    </m:r>
                                  </m:e>
                                  <m:sup>
                                    <m:r>
                                      <a:rPr lang="en-US" sz="1200" b="0" i="1" smtClean="0">
                                        <a:solidFill>
                                          <a:schemeClr val="bg1">
                                            <a:lumMod val="75000"/>
                                          </a:schemeClr>
                                        </a:solidFill>
                                        <a:latin typeface="Cambria Math" panose="02040503050406030204" pitchFamily="18" charset="0"/>
                                      </a:rPr>
                                      <m:t>∗∗</m:t>
                                    </m:r>
                                  </m:sup>
                                </m:sSup>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193818756"/>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𝑖𝑗</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Assignment of customer </a:t>
                          </a:r>
                          <a14:m>
                            <m:oMath xmlns:m="http://schemas.openxmlformats.org/officeDocument/2006/math">
                              <m:r>
                                <a:rPr lang="en-US" sz="1200" b="0" i="1" smtClean="0">
                                  <a:solidFill>
                                    <a:schemeClr val="bg1">
                                      <a:lumMod val="75000"/>
                                    </a:schemeClr>
                                  </a:solidFill>
                                  <a:latin typeface="Cambria Math" panose="02040503050406030204" pitchFamily="18" charset="0"/>
                                </a:rPr>
                                <m:t>𝑖</m:t>
                              </m:r>
                            </m:oMath>
                          </a14:m>
                          <a:r>
                            <a:rPr lang="en-US" sz="1200">
                              <a:solidFill>
                                <a:schemeClr val="bg1">
                                  <a:lumMod val="75000"/>
                                </a:schemeClr>
                              </a:solidFill>
                            </a:rPr>
                            <a:t> to depot </a:t>
                          </a:r>
                          <a14:m>
                            <m:oMath xmlns:m="http://schemas.openxmlformats.org/officeDocument/2006/math">
                              <m:r>
                                <a:rPr lang="en-US" sz="1200" b="0" i="1" smtClean="0">
                                  <a:solidFill>
                                    <a:schemeClr val="bg1">
                                      <a:lumMod val="75000"/>
                                    </a:schemeClr>
                                  </a:solidFill>
                                  <a:latin typeface="Cambria Math" panose="02040503050406030204" pitchFamily="18" charset="0"/>
                                </a:rPr>
                                <m:t>𝑗</m:t>
                              </m:r>
                            </m:oMath>
                          </a14:m>
                          <a:endParaRPr lang="en-US" sz="1200">
                            <a:solidFill>
                              <a:schemeClr val="bg1">
                                <a:lumMod val="75000"/>
                              </a:schemeClr>
                            </a:solidFill>
                          </a:endParaRP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𝑖𝑗</m:t>
                                    </m:r>
                                  </m:sub>
                                </m:sSub>
                                <m:r>
                                  <a:rPr lang="en-US" sz="1200" b="0" i="1" smtClean="0">
                                    <a:solidFill>
                                      <a:schemeClr val="bg1">
                                        <a:lumMod val="75000"/>
                                      </a:schemeClr>
                                    </a:solidFill>
                                    <a:latin typeface="Cambria Math" panose="02040503050406030204" pitchFamily="18" charset="0"/>
                                  </a:rPr>
                                  <m:t>∈{0,1}</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1771133669"/>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𝑗𝑧</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Decision to construct infrastructure of type </a:t>
                          </a:r>
                          <a14:m>
                            <m:oMath xmlns:m="http://schemas.openxmlformats.org/officeDocument/2006/math">
                              <m:r>
                                <a:rPr lang="en-US" sz="1200" b="0" i="1" smtClean="0">
                                  <a:solidFill>
                                    <a:schemeClr val="bg1">
                                      <a:lumMod val="75000"/>
                                    </a:schemeClr>
                                  </a:solidFill>
                                  <a:latin typeface="Cambria Math" panose="02040503050406030204" pitchFamily="18" charset="0"/>
                                </a:rPr>
                                <m:t>𝑧</m:t>
                              </m:r>
                            </m:oMath>
                          </a14:m>
                          <a:r>
                            <a:rPr lang="en-US" sz="1200">
                              <a:solidFill>
                                <a:schemeClr val="bg1">
                                  <a:lumMod val="75000"/>
                                </a:schemeClr>
                              </a:solidFill>
                            </a:rPr>
                            <a:t> at candidate</a:t>
                          </a:r>
                          <a:r>
                            <a:rPr lang="en-US" sz="1200" baseline="0">
                              <a:solidFill>
                                <a:schemeClr val="bg1">
                                  <a:lumMod val="75000"/>
                                </a:schemeClr>
                              </a:solidFill>
                            </a:rPr>
                            <a:t> location </a:t>
                          </a:r>
                          <a14:m>
                            <m:oMath xmlns:m="http://schemas.openxmlformats.org/officeDocument/2006/math">
                              <m:r>
                                <a:rPr lang="en-US" sz="1200" b="0" i="1" baseline="0" smtClean="0">
                                  <a:solidFill>
                                    <a:schemeClr val="bg1">
                                      <a:lumMod val="75000"/>
                                    </a:schemeClr>
                                  </a:solidFill>
                                  <a:latin typeface="Cambria Math" panose="02040503050406030204" pitchFamily="18" charset="0"/>
                                </a:rPr>
                                <m:t>𝑗</m:t>
                              </m:r>
                            </m:oMath>
                          </a14:m>
                          <a:endParaRPr lang="en-US" sz="1200">
                            <a:solidFill>
                              <a:schemeClr val="bg1">
                                <a:lumMod val="75000"/>
                              </a:schemeClr>
                            </a:solidFill>
                          </a:endParaRP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𝑗𝑧</m:t>
                                    </m:r>
                                  </m:sub>
                                </m:sSub>
                                <m:r>
                                  <a:rPr lang="en-US" sz="1200" b="0" i="1" smtClean="0">
                                    <a:solidFill>
                                      <a:schemeClr val="bg1">
                                        <a:lumMod val="75000"/>
                                      </a:schemeClr>
                                    </a:solidFill>
                                    <a:latin typeface="Cambria Math" panose="02040503050406030204" pitchFamily="18" charset="0"/>
                                  </a:rPr>
                                  <m:t>∈{0,1}</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3911851387"/>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𝑐</m:t>
                                    </m:r>
                                  </m:e>
                                  <m:sub>
                                    <m:r>
                                      <a:rPr lang="en-US" sz="1200" b="0" i="1" smtClean="0">
                                        <a:solidFill>
                                          <a:schemeClr val="bg1">
                                            <a:lumMod val="75000"/>
                                          </a:schemeClr>
                                        </a:solidFill>
                                        <a:latin typeface="Cambria Math" panose="02040503050406030204" pitchFamily="18" charset="0"/>
                                      </a:rPr>
                                      <m:t>𝑖𝑗</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Distance to travel from city </a:t>
                          </a:r>
                          <a14:m>
                            <m:oMath xmlns:m="http://schemas.openxmlformats.org/officeDocument/2006/math">
                              <m:r>
                                <a:rPr lang="en-US" sz="1200" b="0" i="1" smtClean="0">
                                  <a:solidFill>
                                    <a:schemeClr val="bg1">
                                      <a:lumMod val="75000"/>
                                    </a:schemeClr>
                                  </a:solidFill>
                                  <a:latin typeface="Cambria Math" panose="02040503050406030204" pitchFamily="18" charset="0"/>
                                </a:rPr>
                                <m:t>𝑖</m:t>
                              </m:r>
                            </m:oMath>
                          </a14:m>
                          <a:r>
                            <a:rPr lang="en-US" sz="1200">
                              <a:solidFill>
                                <a:schemeClr val="bg1">
                                  <a:lumMod val="75000"/>
                                </a:schemeClr>
                              </a:solidFill>
                            </a:rPr>
                            <a:t> to city </a:t>
                          </a:r>
                          <a14:m>
                            <m:oMath xmlns:m="http://schemas.openxmlformats.org/officeDocument/2006/math">
                              <m:r>
                                <a:rPr lang="en-US" sz="1200" b="0" i="1" smtClean="0">
                                  <a:solidFill>
                                    <a:schemeClr val="bg1">
                                      <a:lumMod val="75000"/>
                                    </a:schemeClr>
                                  </a:solidFill>
                                  <a:latin typeface="Cambria Math" panose="02040503050406030204" pitchFamily="18" charset="0"/>
                                </a:rPr>
                                <m:t>𝑗</m:t>
                              </m:r>
                            </m:oMath>
                          </a14:m>
                          <a:endParaRPr lang="en-US" sz="1200">
                            <a:solidFill>
                              <a:schemeClr val="bg1">
                                <a:lumMod val="75000"/>
                              </a:schemeClr>
                            </a:solidFill>
                          </a:endParaRP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𝑐</m:t>
                                    </m:r>
                                  </m:e>
                                  <m:sub>
                                    <m:r>
                                      <a:rPr lang="en-US" sz="1200" b="0" i="1" dirty="0" smtClean="0">
                                        <a:solidFill>
                                          <a:schemeClr val="bg1">
                                            <a:lumMod val="75000"/>
                                          </a:schemeClr>
                                        </a:solidFill>
                                        <a:latin typeface="Cambria Math" panose="02040503050406030204" pitchFamily="18" charset="0"/>
                                      </a:rPr>
                                      <m:t>𝑖𝑗</m:t>
                                    </m:r>
                                  </m:sub>
                                </m:sSub>
                                <m:r>
                                  <a:rPr lang="en-US" sz="1200" b="0" i="1" dirty="0" smtClean="0">
                                    <a:solidFill>
                                      <a:schemeClr val="bg1">
                                        <a:lumMod val="75000"/>
                                      </a:schemeClr>
                                    </a:solidFill>
                                    <a:latin typeface="Cambria Math" panose="02040503050406030204" pitchFamily="18" charset="0"/>
                                  </a:rPr>
                                  <m:t>∈</m:t>
                                </m:r>
                                <m:sSubSup>
                                  <m:sSubSupPr>
                                    <m:ctrlPr>
                                      <a:rPr lang="en-US" sz="1200" b="0" i="1" dirty="0" smtClean="0">
                                        <a:solidFill>
                                          <a:schemeClr val="bg1">
                                            <a:lumMod val="75000"/>
                                          </a:schemeClr>
                                        </a:solidFill>
                                        <a:latin typeface="Cambria Math" panose="02040503050406030204" pitchFamily="18" charset="0"/>
                                      </a:rPr>
                                    </m:ctrlPr>
                                  </m:sSubSupPr>
                                  <m:e>
                                    <m:r>
                                      <a:rPr lang="en-US" sz="1200" b="0" i="1" dirty="0" smtClean="0">
                                        <a:solidFill>
                                          <a:schemeClr val="bg1">
                                            <a:lumMod val="75000"/>
                                          </a:schemeClr>
                                        </a:solidFill>
                                        <a:latin typeface="Cambria Math" panose="02040503050406030204" pitchFamily="18" charset="0"/>
                                      </a:rPr>
                                      <m:t>ℝ</m:t>
                                    </m:r>
                                  </m:e>
                                  <m:sub>
                                    <m:r>
                                      <a:rPr lang="en-US" sz="1200" b="0" i="1" dirty="0" smtClean="0">
                                        <a:solidFill>
                                          <a:schemeClr val="bg1">
                                            <a:lumMod val="75000"/>
                                          </a:schemeClr>
                                        </a:solidFill>
                                        <a:latin typeface="Cambria Math" panose="02040503050406030204" pitchFamily="18" charset="0"/>
                                      </a:rPr>
                                      <m:t>&gt;0</m:t>
                                    </m:r>
                                  </m:sub>
                                  <m:sup>
                                    <m:r>
                                      <a:rPr lang="en-US" sz="1200" b="0" i="1" dirty="0" smtClean="0">
                                        <a:solidFill>
                                          <a:schemeClr val="bg1">
                                            <a:lumMod val="75000"/>
                                          </a:schemeClr>
                                        </a:solidFill>
                                        <a:latin typeface="Cambria Math" panose="02040503050406030204" pitchFamily="18" charset="0"/>
                                      </a:rPr>
                                      <m:t>∗∗∗</m:t>
                                    </m:r>
                                  </m:sup>
                                </m:sSubSup>
                                <m:r>
                                  <a:rPr lang="en-US" sz="1200" b="0" i="1" dirty="0" smtClean="0">
                                    <a:solidFill>
                                      <a:schemeClr val="bg1">
                                        <a:lumMod val="75000"/>
                                      </a:schemeClr>
                                    </a:solidFill>
                                    <a:latin typeface="Cambria Math" panose="02040503050406030204" pitchFamily="18" charset="0"/>
                                  </a:rPr>
                                  <m:t> </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3374893459"/>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𝑑</m:t>
                                    </m:r>
                                  </m:e>
                                  <m:sub>
                                    <m:r>
                                      <a:rPr lang="en-US" sz="1200" b="0" i="1" smtClean="0">
                                        <a:solidFill>
                                          <a:schemeClr val="bg1">
                                            <a:lumMod val="75000"/>
                                          </a:schemeClr>
                                        </a:solidFill>
                                        <a:latin typeface="Cambria Math" panose="02040503050406030204" pitchFamily="18" charset="0"/>
                                      </a:rPr>
                                      <m:t>𝑖</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Demand for product in pounds at city </a:t>
                          </a:r>
                          <a14:m>
                            <m:oMath xmlns:m="http://schemas.openxmlformats.org/officeDocument/2006/math">
                              <m:r>
                                <a:rPr lang="en-US" sz="1200" b="0" i="1" smtClean="0">
                                  <a:solidFill>
                                    <a:schemeClr val="bg1">
                                      <a:lumMod val="75000"/>
                                    </a:schemeClr>
                                  </a:solidFill>
                                  <a:latin typeface="Cambria Math" panose="02040503050406030204" pitchFamily="18" charset="0"/>
                                </a:rPr>
                                <m:t>𝑖</m:t>
                              </m:r>
                            </m:oMath>
                          </a14:m>
                          <a:endParaRPr lang="en-US" sz="1200">
                            <a:solidFill>
                              <a:schemeClr val="bg1">
                                <a:lumMod val="75000"/>
                              </a:schemeClr>
                            </a:solidFill>
                          </a:endParaRP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𝑑</m:t>
                                    </m:r>
                                  </m:e>
                                  <m:sub>
                                    <m:r>
                                      <a:rPr lang="en-US" sz="1200" b="0" i="1" dirty="0" smtClean="0">
                                        <a:solidFill>
                                          <a:schemeClr val="bg1">
                                            <a:lumMod val="75000"/>
                                          </a:schemeClr>
                                        </a:solidFill>
                                        <a:latin typeface="Cambria Math" panose="02040503050406030204" pitchFamily="18" charset="0"/>
                                      </a:rPr>
                                      <m:t>𝑖</m:t>
                                    </m:r>
                                  </m:sub>
                                </m:sSub>
                                <m:r>
                                  <a:rPr lang="en-US" sz="1200" b="0" i="1" dirty="0" smtClean="0">
                                    <a:solidFill>
                                      <a:schemeClr val="bg1">
                                        <a:lumMod val="75000"/>
                                      </a:schemeClr>
                                    </a:solidFill>
                                    <a:latin typeface="Cambria Math" panose="02040503050406030204" pitchFamily="18" charset="0"/>
                                  </a:rPr>
                                  <m:t>∈</m:t>
                                </m:r>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ℝ</m:t>
                                    </m:r>
                                  </m:e>
                                  <m:sub>
                                    <m:r>
                                      <a:rPr lang="en-US" sz="1200" b="0" i="1" dirty="0" smtClean="0">
                                        <a:solidFill>
                                          <a:schemeClr val="bg1">
                                            <a:lumMod val="75000"/>
                                          </a:schemeClr>
                                        </a:solidFill>
                                        <a:latin typeface="Cambria Math" panose="02040503050406030204" pitchFamily="18" charset="0"/>
                                      </a:rPr>
                                      <m:t>&gt;0</m:t>
                                    </m:r>
                                  </m:sub>
                                </m:sSub>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175433813"/>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𝛼</m:t>
                                </m:r>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Penalty for an additional meter added to a subtour, expressed in dollars per meter over facility lifetime</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200" b="0" i="1" dirty="0" smtClean="0">
                                    <a:solidFill>
                                      <a:schemeClr val="bg1">
                                        <a:lumMod val="75000"/>
                                      </a:schemeClr>
                                    </a:solidFill>
                                    <a:latin typeface="Cambria Math" panose="02040503050406030204" pitchFamily="18" charset="0"/>
                                  </a:rPr>
                                  <m:t>𝛼</m:t>
                                </m:r>
                                <m:r>
                                  <a:rPr lang="en-US" sz="1200" b="0" i="1" dirty="0" smtClean="0">
                                    <a:solidFill>
                                      <a:schemeClr val="bg1">
                                        <a:lumMod val="75000"/>
                                      </a:schemeClr>
                                    </a:solidFill>
                                    <a:latin typeface="Cambria Math" panose="02040503050406030204" pitchFamily="18" charset="0"/>
                                  </a:rPr>
                                  <m:t>∈</m:t>
                                </m:r>
                                <m:r>
                                  <a:rPr lang="en-US" sz="1200" b="0" i="1" dirty="0" smtClean="0">
                                    <a:solidFill>
                                      <a:schemeClr val="bg1">
                                        <a:lumMod val="75000"/>
                                      </a:schemeClr>
                                    </a:solidFill>
                                    <a:latin typeface="Cambria Math" panose="02040503050406030204" pitchFamily="18" charset="0"/>
                                  </a:rPr>
                                  <m:t>ℝ</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433418432"/>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𝛽</m:t>
                                </m:r>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Penalty for an additional meter between facility </a:t>
                          </a:r>
                          <a14:m>
                            <m:oMath xmlns:m="http://schemas.openxmlformats.org/officeDocument/2006/math">
                              <m:r>
                                <a:rPr lang="en-US" sz="1200" b="0" i="1" smtClean="0">
                                  <a:solidFill>
                                    <a:schemeClr val="bg1">
                                      <a:lumMod val="75000"/>
                                    </a:schemeClr>
                                  </a:solidFill>
                                  <a:latin typeface="Cambria Math" panose="02040503050406030204" pitchFamily="18" charset="0"/>
                                </a:rPr>
                                <m:t>𝑗</m:t>
                              </m:r>
                            </m:oMath>
                          </a14:m>
                          <a:r>
                            <a:rPr lang="en-US" sz="1200">
                              <a:solidFill>
                                <a:schemeClr val="bg1">
                                  <a:lumMod val="75000"/>
                                </a:schemeClr>
                              </a:solidFill>
                            </a:rPr>
                            <a:t> and the terminal expressed in dollars per meter over facility lifetime</a:t>
                          </a:r>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dirty="0" smtClean="0">
                                    <a:solidFill>
                                      <a:schemeClr val="bg1">
                                        <a:lumMod val="75000"/>
                                      </a:schemeClr>
                                    </a:solidFill>
                                    <a:latin typeface="Cambria Math" panose="02040503050406030204" pitchFamily="18" charset="0"/>
                                  </a:rPr>
                                  <m:t>𝛽</m:t>
                                </m:r>
                                <m:r>
                                  <a:rPr lang="en-US" sz="1200" b="0" i="1" dirty="0" smtClean="0">
                                    <a:solidFill>
                                      <a:schemeClr val="bg1">
                                        <a:lumMod val="75000"/>
                                      </a:schemeClr>
                                    </a:solidFill>
                                    <a:latin typeface="Cambria Math" panose="02040503050406030204" pitchFamily="18" charset="0"/>
                                  </a:rPr>
                                  <m:t>∈</m:t>
                                </m:r>
                                <m:r>
                                  <a:rPr lang="en-US" sz="1200" b="0" i="1" dirty="0" smtClean="0">
                                    <a:solidFill>
                                      <a:schemeClr val="bg1">
                                        <a:lumMod val="75000"/>
                                      </a:schemeClr>
                                    </a:solidFill>
                                    <a:latin typeface="Cambria Math" panose="02040503050406030204" pitchFamily="18" charset="0"/>
                                  </a:rPr>
                                  <m:t>ℝ</m:t>
                                </m:r>
                              </m:oMath>
                            </m:oMathPara>
                          </a14:m>
                          <a:endParaRPr lang="en-US" sz="1200">
                            <a:solidFill>
                              <a:schemeClr val="bg1">
                                <a:lumMod val="75000"/>
                              </a:schemeClr>
                            </a:solidFill>
                          </a:endParaRPr>
                        </a:p>
                        <a:p>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884177374"/>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𝑅</m:t>
                                    </m:r>
                                  </m:e>
                                  <m:sub>
                                    <m:r>
                                      <a:rPr lang="en-US" sz="1200" b="0" i="1" smtClean="0">
                                        <a:solidFill>
                                          <a:schemeClr val="bg1">
                                            <a:lumMod val="75000"/>
                                          </a:schemeClr>
                                        </a:solidFill>
                                        <a:latin typeface="Cambria Math" panose="02040503050406030204" pitchFamily="18" charset="0"/>
                                      </a:rPr>
                                      <m:t>𝑧</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Maximum range of vehicle type </a:t>
                          </a:r>
                          <a14:m>
                            <m:oMath xmlns:m="http://schemas.openxmlformats.org/officeDocument/2006/math">
                              <m:r>
                                <a:rPr lang="en-US" sz="1200" b="0" i="1" smtClean="0">
                                  <a:solidFill>
                                    <a:schemeClr val="bg1">
                                      <a:lumMod val="75000"/>
                                    </a:schemeClr>
                                  </a:solidFill>
                                  <a:latin typeface="Cambria Math" panose="02040503050406030204" pitchFamily="18" charset="0"/>
                                </a:rPr>
                                <m:t>𝑧</m:t>
                              </m:r>
                            </m:oMath>
                          </a14:m>
                          <a:r>
                            <a:rPr lang="en-US" sz="1200">
                              <a:solidFill>
                                <a:schemeClr val="bg1">
                                  <a:lumMod val="75000"/>
                                </a:schemeClr>
                              </a:solidFill>
                            </a:rPr>
                            <a:t> in meters</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𝑅</m:t>
                                    </m:r>
                                  </m:e>
                                  <m:sub>
                                    <m:r>
                                      <a:rPr lang="en-US" sz="1200" b="0" i="1" dirty="0" smtClean="0">
                                        <a:solidFill>
                                          <a:schemeClr val="bg1">
                                            <a:lumMod val="75000"/>
                                          </a:schemeClr>
                                        </a:solidFill>
                                        <a:latin typeface="Cambria Math" panose="02040503050406030204" pitchFamily="18" charset="0"/>
                                      </a:rPr>
                                      <m:t>𝑧</m:t>
                                    </m:r>
                                  </m:sub>
                                </m:sSub>
                                <m:r>
                                  <a:rPr lang="en-US" sz="1200" b="0" i="1" dirty="0" smtClean="0">
                                    <a:solidFill>
                                      <a:schemeClr val="bg1">
                                        <a:lumMod val="75000"/>
                                      </a:schemeClr>
                                    </a:solidFill>
                                    <a:latin typeface="Cambria Math" panose="02040503050406030204" pitchFamily="18" charset="0"/>
                                  </a:rPr>
                                  <m:t>∈</m:t>
                                </m:r>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ℝ</m:t>
                                    </m:r>
                                  </m:e>
                                  <m:sub>
                                    <m:r>
                                      <a:rPr lang="en-US" sz="1200" b="0" i="1" dirty="0" smtClean="0">
                                        <a:solidFill>
                                          <a:schemeClr val="bg1">
                                            <a:lumMod val="75000"/>
                                          </a:schemeClr>
                                        </a:solidFill>
                                        <a:latin typeface="Cambria Math" panose="02040503050406030204" pitchFamily="18" charset="0"/>
                                      </a:rPr>
                                      <m:t>&gt;0</m:t>
                                    </m:r>
                                  </m:sub>
                                </m:sSub>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250073061"/>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𝑇</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𝐶</m:t>
                                    </m:r>
                                  </m:e>
                                  <m:sub>
                                    <m:r>
                                      <a:rPr lang="en-US" sz="1200" b="0" i="1" smtClean="0">
                                        <a:solidFill>
                                          <a:schemeClr val="bg1">
                                            <a:lumMod val="75000"/>
                                          </a:schemeClr>
                                        </a:solidFill>
                                        <a:latin typeface="Cambria Math" panose="02040503050406030204" pitchFamily="18" charset="0"/>
                                      </a:rPr>
                                      <m:t>𝑧</m:t>
                                    </m:r>
                                  </m:sub>
                                </m:sSub>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Maximum capacity of vehicle type </a:t>
                          </a:r>
                          <a14:m>
                            <m:oMath xmlns:m="http://schemas.openxmlformats.org/officeDocument/2006/math">
                              <m:r>
                                <a:rPr lang="en-US" sz="1200" b="0" i="1" smtClean="0">
                                  <a:solidFill>
                                    <a:schemeClr val="bg1">
                                      <a:lumMod val="75000"/>
                                    </a:schemeClr>
                                  </a:solidFill>
                                  <a:latin typeface="Cambria Math" panose="02040503050406030204" pitchFamily="18" charset="0"/>
                                </a:rPr>
                                <m:t>𝑧</m:t>
                              </m:r>
                            </m:oMath>
                          </a14:m>
                          <a:r>
                            <a:rPr lang="en-US" sz="1200">
                              <a:solidFill>
                                <a:schemeClr val="bg1">
                                  <a:lumMod val="75000"/>
                                </a:schemeClr>
                              </a:solidFill>
                            </a:rPr>
                            <a:t> in pounds</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𝑇𝐶</m:t>
                                    </m:r>
                                  </m:e>
                                  <m:sub>
                                    <m:r>
                                      <a:rPr lang="en-US" sz="1200" b="0" i="1" dirty="0" smtClean="0">
                                        <a:solidFill>
                                          <a:schemeClr val="bg1">
                                            <a:lumMod val="75000"/>
                                          </a:schemeClr>
                                        </a:solidFill>
                                        <a:latin typeface="Cambria Math" panose="02040503050406030204" pitchFamily="18" charset="0"/>
                                      </a:rPr>
                                      <m:t>𝑧</m:t>
                                    </m:r>
                                  </m:sub>
                                </m:sSub>
                                <m:r>
                                  <a:rPr lang="en-US" sz="1200" b="0" i="1" dirty="0" smtClean="0">
                                    <a:solidFill>
                                      <a:schemeClr val="bg1">
                                        <a:lumMod val="75000"/>
                                      </a:schemeClr>
                                    </a:solidFill>
                                    <a:latin typeface="Cambria Math" panose="02040503050406030204" pitchFamily="18" charset="0"/>
                                  </a:rPr>
                                  <m:t>∈</m:t>
                                </m:r>
                                <m:sSub>
                                  <m:sSubPr>
                                    <m:ctrlPr>
                                      <a:rPr lang="en-US" sz="1200" b="0" i="1" dirty="0" smtClean="0">
                                        <a:solidFill>
                                          <a:schemeClr val="bg1">
                                            <a:lumMod val="75000"/>
                                          </a:schemeClr>
                                        </a:solidFill>
                                        <a:latin typeface="Cambria Math" panose="02040503050406030204" pitchFamily="18" charset="0"/>
                                      </a:rPr>
                                    </m:ctrlPr>
                                  </m:sSubPr>
                                  <m:e>
                                    <m:r>
                                      <a:rPr lang="en-US" sz="1200" b="0" i="1" dirty="0" smtClean="0">
                                        <a:solidFill>
                                          <a:schemeClr val="bg1">
                                            <a:lumMod val="75000"/>
                                          </a:schemeClr>
                                        </a:solidFill>
                                        <a:latin typeface="Cambria Math" panose="02040503050406030204" pitchFamily="18" charset="0"/>
                                      </a:rPr>
                                      <m:t>ℝ</m:t>
                                    </m:r>
                                  </m:e>
                                  <m:sub>
                                    <m:r>
                                      <a:rPr lang="en-US" sz="1200" b="0" i="1" dirty="0" smtClean="0">
                                        <a:solidFill>
                                          <a:schemeClr val="bg1">
                                            <a:lumMod val="75000"/>
                                          </a:schemeClr>
                                        </a:solidFill>
                                        <a:latin typeface="Cambria Math" panose="02040503050406030204" pitchFamily="18" charset="0"/>
                                      </a:rPr>
                                      <m:t>&gt;0</m:t>
                                    </m:r>
                                  </m:sub>
                                </m:sSub>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2648897065"/>
                      </a:ext>
                    </a:extLst>
                  </a:tr>
                  <a:tr h="0">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𝛾</m:t>
                                    </m:r>
                                  </m:e>
                                  <m:sub>
                                    <m:r>
                                      <a:rPr lang="en-US" sz="1200" b="0" i="1" smtClean="0">
                                        <a:solidFill>
                                          <a:schemeClr val="tx1"/>
                                        </a:solidFill>
                                        <a:latin typeface="Cambria Math" panose="02040503050406030204" pitchFamily="18" charset="0"/>
                                      </a:rPr>
                                      <m:t>𝑏𝑎𝑡𝑡𝑒𝑟𝑦</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𝑗</m:t>
                                    </m:r>
                                  </m:sub>
                                </m:sSub>
                              </m:oMath>
                            </m:oMathPara>
                          </a14:m>
                          <a:endParaRPr lang="en-US" sz="1200">
                            <a:solidFill>
                              <a:schemeClr val="tx1"/>
                            </a:solidFill>
                          </a:endParaRPr>
                        </a:p>
                      </a:txBody>
                      <a:tcPr>
                        <a:solidFill>
                          <a:srgbClr val="E9EBF5"/>
                        </a:solidFill>
                      </a:tcPr>
                    </a:tc>
                    <a:tc>
                      <a:txBody>
                        <a:bodyPr/>
                        <a:lstStyle/>
                        <a:p>
                          <a:r>
                            <a:rPr lang="en-US" sz="1200">
                              <a:solidFill>
                                <a:schemeClr val="tx1"/>
                              </a:solidFill>
                            </a:rPr>
                            <a:t>Percentage of battery which can be used</a:t>
                          </a:r>
                        </a:p>
                      </a:txBody>
                      <a:tcPr>
                        <a:solidFill>
                          <a:srgbClr val="E9EBF5"/>
                        </a:solidFill>
                      </a:tcPr>
                    </a:tc>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0≤</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𝛾</m:t>
                                    </m:r>
                                  </m:e>
                                  <m:sub>
                                    <m:r>
                                      <a:rPr lang="en-US" sz="1200" b="0" i="1" smtClean="0">
                                        <a:solidFill>
                                          <a:schemeClr val="tx1"/>
                                        </a:solidFill>
                                        <a:latin typeface="Cambria Math" panose="02040503050406030204" pitchFamily="18" charset="0"/>
                                      </a:rPr>
                                      <m:t>𝑏𝑎𝑡𝑡𝑒𝑟𝑦</m:t>
                                    </m:r>
                                  </m:sub>
                                </m:sSub>
                                <m:r>
                                  <a:rPr lang="en-US" sz="1200" b="0" i="1" smtClean="0">
                                    <a:solidFill>
                                      <a:schemeClr val="tx1"/>
                                    </a:solidFill>
                                    <a:latin typeface="Cambria Math" panose="02040503050406030204" pitchFamily="18" charset="0"/>
                                  </a:rPr>
                                  <m:t>≤1</m:t>
                                </m:r>
                              </m:oMath>
                            </m:oMathPara>
                          </a14:m>
                          <a:endParaRPr lang="en-US" sz="1200">
                            <a:solidFill>
                              <a:schemeClr val="tx1"/>
                            </a:solidFill>
                          </a:endParaRPr>
                        </a:p>
                      </a:txBody>
                      <a:tcPr>
                        <a:solidFill>
                          <a:srgbClr val="E9EBF5"/>
                        </a:solidFill>
                      </a:tcPr>
                    </a:tc>
                    <a:extLst>
                      <a:ext uri="{0D108BD9-81ED-4DB2-BD59-A6C34878D82A}">
                        <a16:rowId xmlns:a16="http://schemas.microsoft.com/office/drawing/2014/main" val="3554635960"/>
                      </a:ext>
                    </a:extLst>
                  </a:tr>
                  <a:tr h="0">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𝑀</m:t>
                                </m:r>
                              </m:oMath>
                            </m:oMathPara>
                          </a14:m>
                          <a:endParaRPr lang="en-US" sz="1200">
                            <a:solidFill>
                              <a:schemeClr val="bg1">
                                <a:lumMod val="75000"/>
                              </a:schemeClr>
                            </a:solidFill>
                          </a:endParaRPr>
                        </a:p>
                      </a:txBody>
                      <a:tcPr>
                        <a:solidFill>
                          <a:schemeClr val="bg1">
                            <a:lumMod val="95000"/>
                          </a:schemeClr>
                        </a:solidFill>
                      </a:tcPr>
                    </a:tc>
                    <a:tc>
                      <a:txBody>
                        <a:bodyPr/>
                        <a:lstStyle/>
                        <a:p>
                          <a:r>
                            <a:rPr lang="en-US" sz="1200">
                              <a:solidFill>
                                <a:schemeClr val="bg1">
                                  <a:lumMod val="75000"/>
                                </a:schemeClr>
                              </a:solidFill>
                            </a:rPr>
                            <a:t>Maximum number of facilities willing to construct</a:t>
                          </a:r>
                        </a:p>
                      </a:txBody>
                      <a:tcPr>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200" b="0" i="1" smtClean="0">
                                    <a:solidFill>
                                      <a:schemeClr val="bg1">
                                        <a:lumMod val="75000"/>
                                      </a:schemeClr>
                                    </a:solidFill>
                                    <a:latin typeface="Cambria Math" panose="02040503050406030204" pitchFamily="18" charset="0"/>
                                  </a:rPr>
                                  <m:t>𝑀</m:t>
                                </m:r>
                                <m:r>
                                  <a:rPr lang="en-US" sz="1200" b="0" i="1" smtClean="0">
                                    <a:solidFill>
                                      <a:schemeClr val="bg1">
                                        <a:lumMod val="75000"/>
                                      </a:schemeClr>
                                    </a:solidFill>
                                    <a:latin typeface="Cambria Math" panose="02040503050406030204" pitchFamily="18" charset="0"/>
                                  </a:rPr>
                                  <m:t>∈</m:t>
                                </m:r>
                                <m:sSub>
                                  <m:sSubPr>
                                    <m:ctrlPr>
                                      <a:rPr lang="en-US" sz="1200" b="0" i="1" smtClean="0">
                                        <a:solidFill>
                                          <a:schemeClr val="bg1">
                                            <a:lumMod val="75000"/>
                                          </a:schemeClr>
                                        </a:solidFill>
                                        <a:latin typeface="Cambria Math" panose="02040503050406030204" pitchFamily="18" charset="0"/>
                                        <a:ea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ea typeface="Cambria Math" panose="02040503050406030204" pitchFamily="18" charset="0"/>
                                      </a:rPr>
                                      <m:t>ℤ</m:t>
                                    </m:r>
                                  </m:e>
                                  <m:sub>
                                    <m:r>
                                      <a:rPr lang="en-US" sz="1200" b="0" i="1" smtClean="0">
                                        <a:solidFill>
                                          <a:schemeClr val="bg1">
                                            <a:lumMod val="75000"/>
                                          </a:schemeClr>
                                        </a:solidFill>
                                        <a:latin typeface="Cambria Math" panose="02040503050406030204" pitchFamily="18" charset="0"/>
                                        <a:ea typeface="Cambria Math" panose="02040503050406030204" pitchFamily="18" charset="0"/>
                                      </a:rPr>
                                      <m:t>&gt;0</m:t>
                                    </m:r>
                                  </m:sub>
                                </m:sSub>
                                <m:r>
                                  <a:rPr lang="en-US" sz="1200" b="0" i="1" smtClean="0">
                                    <a:solidFill>
                                      <a:schemeClr val="bg1">
                                        <a:lumMod val="75000"/>
                                      </a:schemeClr>
                                    </a:solidFill>
                                    <a:latin typeface="Cambria Math" panose="02040503050406030204" pitchFamily="18" charset="0"/>
                                  </a:rPr>
                                  <m:t> </m:t>
                                </m:r>
                              </m:oMath>
                            </m:oMathPara>
                          </a14:m>
                          <a:endParaRPr lang="en-US" sz="1200">
                            <a:solidFill>
                              <a:schemeClr val="bg1">
                                <a:lumMod val="75000"/>
                              </a:schemeClr>
                            </a:solidFill>
                          </a:endParaRPr>
                        </a:p>
                      </a:txBody>
                      <a:tcPr>
                        <a:solidFill>
                          <a:schemeClr val="bg1">
                            <a:lumMod val="95000"/>
                          </a:schemeClr>
                        </a:solidFill>
                      </a:tcPr>
                    </a:tc>
                    <a:extLst>
                      <a:ext uri="{0D108BD9-81ED-4DB2-BD59-A6C34878D82A}">
                        <a16:rowId xmlns:a16="http://schemas.microsoft.com/office/drawing/2014/main" val="3673822236"/>
                      </a:ext>
                    </a:extLst>
                  </a:tr>
                </a:tbl>
              </a:graphicData>
            </a:graphic>
          </p:graphicFrame>
        </mc:Choice>
        <mc:Fallback xmlns="">
          <p:graphicFrame>
            <p:nvGraphicFramePr>
              <p:cNvPr id="4" name="Table 4">
                <a:extLst>
                  <a:ext uri="{FF2B5EF4-FFF2-40B4-BE49-F238E27FC236}">
                    <a16:creationId xmlns:a16="http://schemas.microsoft.com/office/drawing/2014/main" id="{D4921D68-17A7-498D-94B5-93F3D457BF5E}"/>
                  </a:ext>
                </a:extLst>
              </p:cNvPr>
              <p:cNvGraphicFramePr>
                <a:graphicFrameLocks noGrp="1"/>
              </p:cNvGraphicFramePr>
              <p:nvPr>
                <p:ph idx="1"/>
                <p:extLst>
                  <p:ext uri="{D42A27DB-BD31-4B8C-83A1-F6EECF244321}">
                    <p14:modId xmlns:p14="http://schemas.microsoft.com/office/powerpoint/2010/main" val="2867287683"/>
                  </p:ext>
                </p:extLst>
              </p:nvPr>
            </p:nvGraphicFramePr>
            <p:xfrm>
              <a:off x="250209" y="1690688"/>
              <a:ext cx="7563620" cy="4265168"/>
            </p:xfrm>
            <a:graphic>
              <a:graphicData uri="http://schemas.openxmlformats.org/drawingml/2006/table">
                <a:tbl>
                  <a:tblPr firstRow="1" bandRow="1">
                    <a:tableStyleId>{5C22544A-7EE6-4342-B048-85BDC9FD1C3A}</a:tableStyleId>
                  </a:tblPr>
                  <a:tblGrid>
                    <a:gridCol w="738061">
                      <a:extLst>
                        <a:ext uri="{9D8B030D-6E8A-4147-A177-3AD203B41FA5}">
                          <a16:colId xmlns:a16="http://schemas.microsoft.com/office/drawing/2014/main" val="253879779"/>
                        </a:ext>
                      </a:extLst>
                    </a:gridCol>
                    <a:gridCol w="5534223">
                      <a:extLst>
                        <a:ext uri="{9D8B030D-6E8A-4147-A177-3AD203B41FA5}">
                          <a16:colId xmlns:a16="http://schemas.microsoft.com/office/drawing/2014/main" val="1574193954"/>
                        </a:ext>
                      </a:extLst>
                    </a:gridCol>
                    <a:gridCol w="1291336">
                      <a:extLst>
                        <a:ext uri="{9D8B030D-6E8A-4147-A177-3AD203B41FA5}">
                          <a16:colId xmlns:a16="http://schemas.microsoft.com/office/drawing/2014/main" val="2517172631"/>
                        </a:ext>
                      </a:extLst>
                    </a:gridCol>
                  </a:tblGrid>
                  <a:tr h="274320">
                    <a:tc>
                      <a:txBody>
                        <a:bodyPr/>
                        <a:lstStyle/>
                        <a:p>
                          <a:r>
                            <a:rPr lang="en-US" sz="1200"/>
                            <a:t>Variable</a:t>
                          </a:r>
                        </a:p>
                      </a:txBody>
                      <a:tcPr/>
                    </a:tc>
                    <a:tc>
                      <a:txBody>
                        <a:bodyPr/>
                        <a:lstStyle/>
                        <a:p>
                          <a:r>
                            <a:rPr lang="en-US" sz="1200"/>
                            <a:t>Description</a:t>
                          </a:r>
                        </a:p>
                      </a:txBody>
                      <a:tcPr/>
                    </a:tc>
                    <a:tc>
                      <a:txBody>
                        <a:bodyPr/>
                        <a:lstStyle/>
                        <a:p>
                          <a:r>
                            <a:rPr lang="en-US" sz="1200"/>
                            <a:t>Notes</a:t>
                          </a:r>
                        </a:p>
                      </a:txBody>
                      <a:tcPr/>
                    </a:tc>
                    <a:extLst>
                      <a:ext uri="{0D108BD9-81ED-4DB2-BD59-A6C34878D82A}">
                        <a16:rowId xmlns:a16="http://schemas.microsoft.com/office/drawing/2014/main" val="616938602"/>
                      </a:ext>
                    </a:extLst>
                  </a:tr>
                  <a:tr h="274320">
                    <a:tc>
                      <a:txBody>
                        <a:bodyPr/>
                        <a:lstStyle/>
                        <a:p>
                          <a:endParaRPr lang="en-US"/>
                        </a:p>
                      </a:txBody>
                      <a:tcPr>
                        <a:blipFill>
                          <a:blip r:embed="rId4"/>
                          <a:stretch>
                            <a:fillRect l="-826" t="-102222" r="-928926" b="-1373333"/>
                          </a:stretch>
                        </a:blipFill>
                      </a:tcPr>
                    </a:tc>
                    <a:tc>
                      <a:txBody>
                        <a:bodyPr/>
                        <a:lstStyle/>
                        <a:p>
                          <a:r>
                            <a:rPr lang="en-US" sz="1200">
                              <a:solidFill>
                                <a:schemeClr val="bg1">
                                  <a:lumMod val="75000"/>
                                </a:schemeClr>
                              </a:solidFill>
                            </a:rPr>
                            <a:t>Customer city index</a:t>
                          </a:r>
                        </a:p>
                      </a:txBody>
                      <a:tcPr>
                        <a:solidFill>
                          <a:schemeClr val="bg1">
                            <a:lumMod val="95000"/>
                          </a:schemeClr>
                        </a:solidFill>
                      </a:tcPr>
                    </a:tc>
                    <a:tc>
                      <a:txBody>
                        <a:bodyPr/>
                        <a:lstStyle/>
                        <a:p>
                          <a:endParaRPr lang="en-US"/>
                        </a:p>
                      </a:txBody>
                      <a:tcPr>
                        <a:blipFill>
                          <a:blip r:embed="rId4"/>
                          <a:stretch>
                            <a:fillRect l="-485849" t="-102222" r="-1887" b="-1373333"/>
                          </a:stretch>
                        </a:blipFill>
                      </a:tcPr>
                    </a:tc>
                    <a:extLst>
                      <a:ext uri="{0D108BD9-81ED-4DB2-BD59-A6C34878D82A}">
                        <a16:rowId xmlns:a16="http://schemas.microsoft.com/office/drawing/2014/main" val="2346177780"/>
                      </a:ext>
                    </a:extLst>
                  </a:tr>
                  <a:tr h="274320">
                    <a:tc>
                      <a:txBody>
                        <a:bodyPr/>
                        <a:lstStyle/>
                        <a:p>
                          <a:endParaRPr lang="en-US"/>
                        </a:p>
                      </a:txBody>
                      <a:tcPr>
                        <a:blipFill>
                          <a:blip r:embed="rId4"/>
                          <a:stretch>
                            <a:fillRect l="-826" t="-202222" r="-928926" b="-1273333"/>
                          </a:stretch>
                        </a:blipFill>
                      </a:tcPr>
                    </a:tc>
                    <a:tc>
                      <a:txBody>
                        <a:bodyPr/>
                        <a:lstStyle/>
                        <a:p>
                          <a:r>
                            <a:rPr lang="en-US" sz="1200">
                              <a:solidFill>
                                <a:schemeClr val="bg1">
                                  <a:lumMod val="75000"/>
                                </a:schemeClr>
                              </a:solidFill>
                            </a:rPr>
                            <a:t>Candidate distribution node city index</a:t>
                          </a:r>
                        </a:p>
                      </a:txBody>
                      <a:tcPr>
                        <a:solidFill>
                          <a:schemeClr val="bg1">
                            <a:lumMod val="95000"/>
                          </a:schemeClr>
                        </a:solidFill>
                      </a:tcPr>
                    </a:tc>
                    <a:tc>
                      <a:txBody>
                        <a:bodyPr/>
                        <a:lstStyle/>
                        <a:p>
                          <a:endParaRPr lang="en-US"/>
                        </a:p>
                      </a:txBody>
                      <a:tcPr>
                        <a:blipFill>
                          <a:blip r:embed="rId4"/>
                          <a:stretch>
                            <a:fillRect l="-485849" t="-202222" r="-1887" b="-1273333"/>
                          </a:stretch>
                        </a:blipFill>
                      </a:tcPr>
                    </a:tc>
                    <a:extLst>
                      <a:ext uri="{0D108BD9-81ED-4DB2-BD59-A6C34878D82A}">
                        <a16:rowId xmlns:a16="http://schemas.microsoft.com/office/drawing/2014/main" val="1356090898"/>
                      </a:ext>
                    </a:extLst>
                  </a:tr>
                  <a:tr h="274320">
                    <a:tc>
                      <a:txBody>
                        <a:bodyPr/>
                        <a:lstStyle/>
                        <a:p>
                          <a:endParaRPr lang="en-US"/>
                        </a:p>
                      </a:txBody>
                      <a:tcPr>
                        <a:blipFill>
                          <a:blip r:embed="rId4"/>
                          <a:stretch>
                            <a:fillRect l="-826" t="-302222" r="-928926" b="-1173333"/>
                          </a:stretch>
                        </a:blipFill>
                      </a:tcPr>
                    </a:tc>
                    <a:tc>
                      <a:txBody>
                        <a:bodyPr/>
                        <a:lstStyle/>
                        <a:p>
                          <a:r>
                            <a:rPr lang="en-US" sz="1200">
                              <a:solidFill>
                                <a:schemeClr val="bg1">
                                  <a:lumMod val="75000"/>
                                </a:schemeClr>
                              </a:solidFill>
                            </a:rPr>
                            <a:t>Shipping mode type index</a:t>
                          </a:r>
                        </a:p>
                      </a:txBody>
                      <a:tcPr>
                        <a:solidFill>
                          <a:schemeClr val="bg1">
                            <a:lumMod val="95000"/>
                          </a:schemeClr>
                        </a:solidFill>
                      </a:tcPr>
                    </a:tc>
                    <a:tc>
                      <a:txBody>
                        <a:bodyPr/>
                        <a:lstStyle/>
                        <a:p>
                          <a:endParaRPr lang="en-US"/>
                        </a:p>
                      </a:txBody>
                      <a:tcPr>
                        <a:blipFill>
                          <a:blip r:embed="rId4"/>
                          <a:stretch>
                            <a:fillRect l="-485849" t="-302222" r="-1887" b="-1173333"/>
                          </a:stretch>
                        </a:blipFill>
                      </a:tcPr>
                    </a:tc>
                    <a:extLst>
                      <a:ext uri="{0D108BD9-81ED-4DB2-BD59-A6C34878D82A}">
                        <a16:rowId xmlns:a16="http://schemas.microsoft.com/office/drawing/2014/main" val="1193818756"/>
                      </a:ext>
                    </a:extLst>
                  </a:tr>
                  <a:tr h="289052">
                    <a:tc>
                      <a:txBody>
                        <a:bodyPr/>
                        <a:lstStyle/>
                        <a:p>
                          <a:endParaRPr lang="en-US"/>
                        </a:p>
                      </a:txBody>
                      <a:tcPr>
                        <a:blipFill>
                          <a:blip r:embed="rId4"/>
                          <a:stretch>
                            <a:fillRect l="-826" t="-377083" r="-928926" b="-1000000"/>
                          </a:stretch>
                        </a:blipFill>
                      </a:tcPr>
                    </a:tc>
                    <a:tc>
                      <a:txBody>
                        <a:bodyPr/>
                        <a:lstStyle/>
                        <a:p>
                          <a:endParaRPr lang="en-US"/>
                        </a:p>
                      </a:txBody>
                      <a:tcPr>
                        <a:blipFill>
                          <a:blip r:embed="rId4"/>
                          <a:stretch>
                            <a:fillRect l="-13436" t="-377083" r="-23789" b="-1000000"/>
                          </a:stretch>
                        </a:blipFill>
                      </a:tcPr>
                    </a:tc>
                    <a:tc>
                      <a:txBody>
                        <a:bodyPr/>
                        <a:lstStyle/>
                        <a:p>
                          <a:endParaRPr lang="en-US"/>
                        </a:p>
                      </a:txBody>
                      <a:tcPr>
                        <a:blipFill>
                          <a:blip r:embed="rId4"/>
                          <a:stretch>
                            <a:fillRect l="-485849" t="-377083" r="-1887" b="-1000000"/>
                          </a:stretch>
                        </a:blipFill>
                      </a:tcPr>
                    </a:tc>
                    <a:extLst>
                      <a:ext uri="{0D108BD9-81ED-4DB2-BD59-A6C34878D82A}">
                        <a16:rowId xmlns:a16="http://schemas.microsoft.com/office/drawing/2014/main" val="1771133669"/>
                      </a:ext>
                    </a:extLst>
                  </a:tr>
                  <a:tr h="289052">
                    <a:tc>
                      <a:txBody>
                        <a:bodyPr/>
                        <a:lstStyle/>
                        <a:p>
                          <a:endParaRPr lang="en-US"/>
                        </a:p>
                      </a:txBody>
                      <a:tcPr>
                        <a:blipFill>
                          <a:blip r:embed="rId4"/>
                          <a:stretch>
                            <a:fillRect l="-826" t="-487234" r="-928926" b="-921277"/>
                          </a:stretch>
                        </a:blipFill>
                      </a:tcPr>
                    </a:tc>
                    <a:tc>
                      <a:txBody>
                        <a:bodyPr/>
                        <a:lstStyle/>
                        <a:p>
                          <a:endParaRPr lang="en-US"/>
                        </a:p>
                      </a:txBody>
                      <a:tcPr>
                        <a:blipFill>
                          <a:blip r:embed="rId4"/>
                          <a:stretch>
                            <a:fillRect l="-13436" t="-487234" r="-23789" b="-921277"/>
                          </a:stretch>
                        </a:blipFill>
                      </a:tcPr>
                    </a:tc>
                    <a:tc>
                      <a:txBody>
                        <a:bodyPr/>
                        <a:lstStyle/>
                        <a:p>
                          <a:endParaRPr lang="en-US"/>
                        </a:p>
                      </a:txBody>
                      <a:tcPr>
                        <a:blipFill>
                          <a:blip r:embed="rId4"/>
                          <a:stretch>
                            <a:fillRect l="-485849" t="-487234" r="-1887" b="-921277"/>
                          </a:stretch>
                        </a:blipFill>
                      </a:tcPr>
                    </a:tc>
                    <a:extLst>
                      <a:ext uri="{0D108BD9-81ED-4DB2-BD59-A6C34878D82A}">
                        <a16:rowId xmlns:a16="http://schemas.microsoft.com/office/drawing/2014/main" val="3911851387"/>
                      </a:ext>
                    </a:extLst>
                  </a:tr>
                  <a:tr h="289052">
                    <a:tc>
                      <a:txBody>
                        <a:bodyPr/>
                        <a:lstStyle/>
                        <a:p>
                          <a:endParaRPr lang="en-US"/>
                        </a:p>
                      </a:txBody>
                      <a:tcPr>
                        <a:blipFill>
                          <a:blip r:embed="rId4"/>
                          <a:stretch>
                            <a:fillRect l="-826" t="-575000" r="-928926" b="-802083"/>
                          </a:stretch>
                        </a:blipFill>
                      </a:tcPr>
                    </a:tc>
                    <a:tc>
                      <a:txBody>
                        <a:bodyPr/>
                        <a:lstStyle/>
                        <a:p>
                          <a:endParaRPr lang="en-US"/>
                        </a:p>
                      </a:txBody>
                      <a:tcPr>
                        <a:blipFill>
                          <a:blip r:embed="rId4"/>
                          <a:stretch>
                            <a:fillRect l="-13436" t="-575000" r="-23789" b="-802083"/>
                          </a:stretch>
                        </a:blipFill>
                      </a:tcPr>
                    </a:tc>
                    <a:tc>
                      <a:txBody>
                        <a:bodyPr/>
                        <a:lstStyle/>
                        <a:p>
                          <a:endParaRPr lang="en-US"/>
                        </a:p>
                      </a:txBody>
                      <a:tcPr>
                        <a:blipFill>
                          <a:blip r:embed="rId4"/>
                          <a:stretch>
                            <a:fillRect l="-485849" t="-575000" r="-1887" b="-802083"/>
                          </a:stretch>
                        </a:blipFill>
                      </a:tcPr>
                    </a:tc>
                    <a:extLst>
                      <a:ext uri="{0D108BD9-81ED-4DB2-BD59-A6C34878D82A}">
                        <a16:rowId xmlns:a16="http://schemas.microsoft.com/office/drawing/2014/main" val="3374893459"/>
                      </a:ext>
                    </a:extLst>
                  </a:tr>
                  <a:tr h="274320">
                    <a:tc>
                      <a:txBody>
                        <a:bodyPr/>
                        <a:lstStyle/>
                        <a:p>
                          <a:endParaRPr lang="en-US"/>
                        </a:p>
                      </a:txBody>
                      <a:tcPr>
                        <a:blipFill>
                          <a:blip r:embed="rId4"/>
                          <a:stretch>
                            <a:fillRect l="-826" t="-720000" r="-928926" b="-755556"/>
                          </a:stretch>
                        </a:blipFill>
                      </a:tcPr>
                    </a:tc>
                    <a:tc>
                      <a:txBody>
                        <a:bodyPr/>
                        <a:lstStyle/>
                        <a:p>
                          <a:endParaRPr lang="en-US"/>
                        </a:p>
                      </a:txBody>
                      <a:tcPr>
                        <a:blipFill>
                          <a:blip r:embed="rId4"/>
                          <a:stretch>
                            <a:fillRect l="-13436" t="-720000" r="-23789" b="-755556"/>
                          </a:stretch>
                        </a:blipFill>
                      </a:tcPr>
                    </a:tc>
                    <a:tc>
                      <a:txBody>
                        <a:bodyPr/>
                        <a:lstStyle/>
                        <a:p>
                          <a:endParaRPr lang="en-US"/>
                        </a:p>
                      </a:txBody>
                      <a:tcPr>
                        <a:blipFill>
                          <a:blip r:embed="rId4"/>
                          <a:stretch>
                            <a:fillRect l="-485849" t="-720000" r="-1887" b="-755556"/>
                          </a:stretch>
                        </a:blipFill>
                      </a:tcPr>
                    </a:tc>
                    <a:extLst>
                      <a:ext uri="{0D108BD9-81ED-4DB2-BD59-A6C34878D82A}">
                        <a16:rowId xmlns:a16="http://schemas.microsoft.com/office/drawing/2014/main" val="2175433813"/>
                      </a:ext>
                    </a:extLst>
                  </a:tr>
                  <a:tr h="457200">
                    <a:tc>
                      <a:txBody>
                        <a:bodyPr/>
                        <a:lstStyle/>
                        <a:p>
                          <a:endParaRPr lang="en-US"/>
                        </a:p>
                      </a:txBody>
                      <a:tcPr>
                        <a:blipFill>
                          <a:blip r:embed="rId4"/>
                          <a:stretch>
                            <a:fillRect l="-826" t="-492000" r="-928926" b="-353333"/>
                          </a:stretch>
                        </a:blipFill>
                      </a:tcPr>
                    </a:tc>
                    <a:tc>
                      <a:txBody>
                        <a:bodyPr/>
                        <a:lstStyle/>
                        <a:p>
                          <a:r>
                            <a:rPr lang="en-US" sz="1200">
                              <a:solidFill>
                                <a:schemeClr val="bg1">
                                  <a:lumMod val="75000"/>
                                </a:schemeClr>
                              </a:solidFill>
                            </a:rPr>
                            <a:t>Penalty for an additional meter added to a subtour, expressed in dollars per meter over facility lifetime</a:t>
                          </a:r>
                        </a:p>
                      </a:txBody>
                      <a:tcPr>
                        <a:solidFill>
                          <a:schemeClr val="bg1">
                            <a:lumMod val="95000"/>
                          </a:schemeClr>
                        </a:solidFill>
                      </a:tcPr>
                    </a:tc>
                    <a:tc>
                      <a:txBody>
                        <a:bodyPr/>
                        <a:lstStyle/>
                        <a:p>
                          <a:endParaRPr lang="en-US"/>
                        </a:p>
                      </a:txBody>
                      <a:tcPr>
                        <a:blipFill>
                          <a:blip r:embed="rId4"/>
                          <a:stretch>
                            <a:fillRect l="-485849" t="-492000" r="-1887" b="-353333"/>
                          </a:stretch>
                        </a:blipFill>
                      </a:tcPr>
                    </a:tc>
                    <a:extLst>
                      <a:ext uri="{0D108BD9-81ED-4DB2-BD59-A6C34878D82A}">
                        <a16:rowId xmlns:a16="http://schemas.microsoft.com/office/drawing/2014/main" val="433418432"/>
                      </a:ext>
                    </a:extLst>
                  </a:tr>
                  <a:tr h="457200">
                    <a:tc>
                      <a:txBody>
                        <a:bodyPr/>
                        <a:lstStyle/>
                        <a:p>
                          <a:endParaRPr lang="en-US"/>
                        </a:p>
                      </a:txBody>
                      <a:tcPr>
                        <a:blipFill>
                          <a:blip r:embed="rId4"/>
                          <a:stretch>
                            <a:fillRect l="-826" t="-592000" r="-928926" b="-253333"/>
                          </a:stretch>
                        </a:blipFill>
                      </a:tcPr>
                    </a:tc>
                    <a:tc>
                      <a:txBody>
                        <a:bodyPr/>
                        <a:lstStyle/>
                        <a:p>
                          <a:endParaRPr lang="en-US"/>
                        </a:p>
                      </a:txBody>
                      <a:tcPr>
                        <a:blipFill>
                          <a:blip r:embed="rId4"/>
                          <a:stretch>
                            <a:fillRect l="-13436" t="-592000" r="-23789" b="-253333"/>
                          </a:stretch>
                        </a:blipFill>
                      </a:tcPr>
                    </a:tc>
                    <a:tc>
                      <a:txBody>
                        <a:bodyPr/>
                        <a:lstStyle/>
                        <a:p>
                          <a:endParaRPr lang="en-US"/>
                        </a:p>
                      </a:txBody>
                      <a:tcPr>
                        <a:blipFill>
                          <a:blip r:embed="rId4"/>
                          <a:stretch>
                            <a:fillRect l="-485849" t="-592000" r="-1887" b="-253333"/>
                          </a:stretch>
                        </a:blipFill>
                      </a:tcPr>
                    </a:tc>
                    <a:extLst>
                      <a:ext uri="{0D108BD9-81ED-4DB2-BD59-A6C34878D82A}">
                        <a16:rowId xmlns:a16="http://schemas.microsoft.com/office/drawing/2014/main" val="884177374"/>
                      </a:ext>
                    </a:extLst>
                  </a:tr>
                  <a:tr h="274320">
                    <a:tc>
                      <a:txBody>
                        <a:bodyPr/>
                        <a:lstStyle/>
                        <a:p>
                          <a:endParaRPr lang="en-US"/>
                        </a:p>
                      </a:txBody>
                      <a:tcPr>
                        <a:blipFill>
                          <a:blip r:embed="rId4"/>
                          <a:stretch>
                            <a:fillRect l="-826" t="-1153333" r="-928926" b="-322222"/>
                          </a:stretch>
                        </a:blipFill>
                      </a:tcPr>
                    </a:tc>
                    <a:tc>
                      <a:txBody>
                        <a:bodyPr/>
                        <a:lstStyle/>
                        <a:p>
                          <a:endParaRPr lang="en-US"/>
                        </a:p>
                      </a:txBody>
                      <a:tcPr>
                        <a:blipFill>
                          <a:blip r:embed="rId4"/>
                          <a:stretch>
                            <a:fillRect l="-13436" t="-1153333" r="-23789" b="-322222"/>
                          </a:stretch>
                        </a:blipFill>
                      </a:tcPr>
                    </a:tc>
                    <a:tc>
                      <a:txBody>
                        <a:bodyPr/>
                        <a:lstStyle/>
                        <a:p>
                          <a:endParaRPr lang="en-US"/>
                        </a:p>
                      </a:txBody>
                      <a:tcPr>
                        <a:blipFill>
                          <a:blip r:embed="rId4"/>
                          <a:stretch>
                            <a:fillRect l="-485849" t="-1153333" r="-1887" b="-322222"/>
                          </a:stretch>
                        </a:blipFill>
                      </a:tcPr>
                    </a:tc>
                    <a:extLst>
                      <a:ext uri="{0D108BD9-81ED-4DB2-BD59-A6C34878D82A}">
                        <a16:rowId xmlns:a16="http://schemas.microsoft.com/office/drawing/2014/main" val="2250073061"/>
                      </a:ext>
                    </a:extLst>
                  </a:tr>
                  <a:tr h="274320">
                    <a:tc>
                      <a:txBody>
                        <a:bodyPr/>
                        <a:lstStyle/>
                        <a:p>
                          <a:endParaRPr lang="en-US"/>
                        </a:p>
                      </a:txBody>
                      <a:tcPr>
                        <a:blipFill>
                          <a:blip r:embed="rId4"/>
                          <a:stretch>
                            <a:fillRect l="-826" t="-1253333" r="-928926" b="-222222"/>
                          </a:stretch>
                        </a:blipFill>
                      </a:tcPr>
                    </a:tc>
                    <a:tc>
                      <a:txBody>
                        <a:bodyPr/>
                        <a:lstStyle/>
                        <a:p>
                          <a:endParaRPr lang="en-US"/>
                        </a:p>
                      </a:txBody>
                      <a:tcPr>
                        <a:blipFill>
                          <a:blip r:embed="rId4"/>
                          <a:stretch>
                            <a:fillRect l="-13436" t="-1253333" r="-23789" b="-222222"/>
                          </a:stretch>
                        </a:blipFill>
                      </a:tcPr>
                    </a:tc>
                    <a:tc>
                      <a:txBody>
                        <a:bodyPr/>
                        <a:lstStyle/>
                        <a:p>
                          <a:endParaRPr lang="en-US"/>
                        </a:p>
                      </a:txBody>
                      <a:tcPr>
                        <a:blipFill>
                          <a:blip r:embed="rId4"/>
                          <a:stretch>
                            <a:fillRect l="-485849" t="-1253333" r="-1887" b="-222222"/>
                          </a:stretch>
                        </a:blipFill>
                      </a:tcPr>
                    </a:tc>
                    <a:extLst>
                      <a:ext uri="{0D108BD9-81ED-4DB2-BD59-A6C34878D82A}">
                        <a16:rowId xmlns:a16="http://schemas.microsoft.com/office/drawing/2014/main" val="2648897065"/>
                      </a:ext>
                    </a:extLst>
                  </a:tr>
                  <a:tr h="289052">
                    <a:tc>
                      <a:txBody>
                        <a:bodyPr/>
                        <a:lstStyle/>
                        <a:p>
                          <a:endParaRPr lang="en-US"/>
                        </a:p>
                      </a:txBody>
                      <a:tcPr>
                        <a:blipFill>
                          <a:blip r:embed="rId4"/>
                          <a:stretch>
                            <a:fillRect l="-826" t="-1268750" r="-928926" b="-108333"/>
                          </a:stretch>
                        </a:blipFill>
                      </a:tcPr>
                    </a:tc>
                    <a:tc>
                      <a:txBody>
                        <a:bodyPr/>
                        <a:lstStyle/>
                        <a:p>
                          <a:r>
                            <a:rPr lang="en-US" sz="1200">
                              <a:solidFill>
                                <a:schemeClr val="tx1"/>
                              </a:solidFill>
                            </a:rPr>
                            <a:t>Percentage of battery which can be used</a:t>
                          </a:r>
                        </a:p>
                      </a:txBody>
                      <a:tcPr>
                        <a:solidFill>
                          <a:srgbClr val="E9EBF5"/>
                        </a:solidFill>
                      </a:tcPr>
                    </a:tc>
                    <a:tc>
                      <a:txBody>
                        <a:bodyPr/>
                        <a:lstStyle/>
                        <a:p>
                          <a:endParaRPr lang="en-US"/>
                        </a:p>
                      </a:txBody>
                      <a:tcPr>
                        <a:blipFill>
                          <a:blip r:embed="rId4"/>
                          <a:stretch>
                            <a:fillRect l="-485849" t="-1268750" r="-1887" b="-108333"/>
                          </a:stretch>
                        </a:blipFill>
                      </a:tcPr>
                    </a:tc>
                    <a:extLst>
                      <a:ext uri="{0D108BD9-81ED-4DB2-BD59-A6C34878D82A}">
                        <a16:rowId xmlns:a16="http://schemas.microsoft.com/office/drawing/2014/main" val="3554635960"/>
                      </a:ext>
                    </a:extLst>
                  </a:tr>
                  <a:tr h="274320">
                    <a:tc>
                      <a:txBody>
                        <a:bodyPr/>
                        <a:lstStyle/>
                        <a:p>
                          <a:endParaRPr lang="en-US"/>
                        </a:p>
                      </a:txBody>
                      <a:tcPr>
                        <a:blipFill>
                          <a:blip r:embed="rId4"/>
                          <a:stretch>
                            <a:fillRect l="-826" t="-1460000" r="-928926" b="-15556"/>
                          </a:stretch>
                        </a:blipFill>
                      </a:tcPr>
                    </a:tc>
                    <a:tc>
                      <a:txBody>
                        <a:bodyPr/>
                        <a:lstStyle/>
                        <a:p>
                          <a:r>
                            <a:rPr lang="en-US" sz="1200">
                              <a:solidFill>
                                <a:schemeClr val="bg1">
                                  <a:lumMod val="75000"/>
                                </a:schemeClr>
                              </a:solidFill>
                            </a:rPr>
                            <a:t>Maximum number of facilities willing to construct</a:t>
                          </a:r>
                        </a:p>
                      </a:txBody>
                      <a:tcPr>
                        <a:solidFill>
                          <a:schemeClr val="bg1">
                            <a:lumMod val="95000"/>
                          </a:schemeClr>
                        </a:solidFill>
                      </a:tcPr>
                    </a:tc>
                    <a:tc>
                      <a:txBody>
                        <a:bodyPr/>
                        <a:lstStyle/>
                        <a:p>
                          <a:endParaRPr lang="en-US"/>
                        </a:p>
                      </a:txBody>
                      <a:tcPr>
                        <a:blipFill>
                          <a:blip r:embed="rId4"/>
                          <a:stretch>
                            <a:fillRect l="-485849" t="-1460000" r="-1887" b="-15556"/>
                          </a:stretch>
                        </a:blipFill>
                      </a:tcPr>
                    </a:tc>
                    <a:extLst>
                      <a:ext uri="{0D108BD9-81ED-4DB2-BD59-A6C34878D82A}">
                        <a16:rowId xmlns:a16="http://schemas.microsoft.com/office/drawing/2014/main" val="3673822236"/>
                      </a:ext>
                    </a:extLst>
                  </a:tr>
                </a:tbl>
              </a:graphicData>
            </a:graphic>
          </p:graphicFrame>
        </mc:Fallback>
      </mc:AlternateContent>
      <p:graphicFrame>
        <p:nvGraphicFramePr>
          <p:cNvPr id="5" name="Diagram 4">
            <a:extLst>
              <a:ext uri="{FF2B5EF4-FFF2-40B4-BE49-F238E27FC236}">
                <a16:creationId xmlns:a16="http://schemas.microsoft.com/office/drawing/2014/main" id="{6AA7D0AC-77B3-4D28-8B0F-C989A265CEDE}"/>
              </a:ext>
            </a:extLst>
          </p:cNvPr>
          <p:cNvGraphicFramePr/>
          <p:nvPr>
            <p:extLst>
              <p:ext uri="{D42A27DB-BD31-4B8C-83A1-F6EECF244321}">
                <p14:modId xmlns:p14="http://schemas.microsoft.com/office/powerpoint/2010/main" val="1049226013"/>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6" name="Table 7">
            <a:extLst>
              <a:ext uri="{FF2B5EF4-FFF2-40B4-BE49-F238E27FC236}">
                <a16:creationId xmlns:a16="http://schemas.microsoft.com/office/drawing/2014/main" id="{EC52AA57-19A4-4CED-9AA9-63A772FC6EAD}"/>
              </a:ext>
            </a:extLst>
          </p:cNvPr>
          <p:cNvGraphicFramePr>
            <a:graphicFrameLocks noGrp="1"/>
          </p:cNvGraphicFramePr>
          <p:nvPr>
            <p:extLst>
              <p:ext uri="{D42A27DB-BD31-4B8C-83A1-F6EECF244321}">
                <p14:modId xmlns:p14="http://schemas.microsoft.com/office/powerpoint/2010/main" val="4224852997"/>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19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grpSp>
        <p:nvGrpSpPr>
          <p:cNvPr id="9" name="Group 8">
            <a:extLst>
              <a:ext uri="{FF2B5EF4-FFF2-40B4-BE49-F238E27FC236}">
                <a16:creationId xmlns:a16="http://schemas.microsoft.com/office/drawing/2014/main" id="{E18C2D49-3400-4C3D-B94E-2851E44D91FA}"/>
              </a:ext>
            </a:extLst>
          </p:cNvPr>
          <p:cNvGrpSpPr/>
          <p:nvPr/>
        </p:nvGrpSpPr>
        <p:grpSpPr>
          <a:xfrm>
            <a:off x="8072525" y="1690688"/>
            <a:ext cx="3745545" cy="2624693"/>
            <a:chOff x="8072525" y="1690688"/>
            <a:chExt cx="3745545" cy="2624693"/>
          </a:xfrm>
        </p:grpSpPr>
        <p:pic>
          <p:nvPicPr>
            <p:cNvPr id="8" name="Picture 7" descr="A close up of a clock&#10;&#10;Description automatically generated">
              <a:extLst>
                <a:ext uri="{FF2B5EF4-FFF2-40B4-BE49-F238E27FC236}">
                  <a16:creationId xmlns:a16="http://schemas.microsoft.com/office/drawing/2014/main" id="{97F65325-154E-8442-808B-5FE3250346C8}"/>
                </a:ext>
              </a:extLst>
            </p:cNvPr>
            <p:cNvPicPr>
              <a:picLocks noChangeAspect="1"/>
            </p:cNvPicPr>
            <p:nvPr/>
          </p:nvPicPr>
          <p:blipFill rotWithShape="1">
            <a:blip r:embed="rId10">
              <a:extLst>
                <a:ext uri="{28A0092B-C50C-407E-A947-70E740481C1C}">
                  <a14:useLocalDpi xmlns:a14="http://schemas.microsoft.com/office/drawing/2010/main" val="0"/>
                </a:ext>
              </a:extLst>
            </a:blip>
            <a:srcRect t="5708"/>
            <a:stretch/>
          </p:blipFill>
          <p:spPr>
            <a:xfrm>
              <a:off x="8160470" y="1979628"/>
              <a:ext cx="3657600" cy="2335753"/>
            </a:xfrm>
            <a:prstGeom prst="rect">
              <a:avLst/>
            </a:prstGeom>
          </p:spPr>
        </p:pic>
        <p:sp>
          <p:nvSpPr>
            <p:cNvPr id="7" name="Rectangle 6">
              <a:extLst>
                <a:ext uri="{FF2B5EF4-FFF2-40B4-BE49-F238E27FC236}">
                  <a16:creationId xmlns:a16="http://schemas.microsoft.com/office/drawing/2014/main" id="{FB4BCE23-01B2-4E41-8043-E24307BA1FD7}"/>
                </a:ext>
              </a:extLst>
            </p:cNvPr>
            <p:cNvSpPr/>
            <p:nvPr/>
          </p:nvSpPr>
          <p:spPr>
            <a:xfrm>
              <a:off x="8072525" y="1690688"/>
              <a:ext cx="370248" cy="536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5281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6A0E39-3897-43F4-A252-E1FE9570CED7}"/>
              </a:ext>
            </a:extLst>
          </p:cNvPr>
          <p:cNvSpPr>
            <a:spLocks noGrp="1"/>
          </p:cNvSpPr>
          <p:nvPr>
            <p:ph type="title"/>
          </p:nvPr>
        </p:nvSpPr>
        <p:spPr>
          <a:xfrm>
            <a:off x="0" y="3625516"/>
            <a:ext cx="4411579" cy="936959"/>
          </a:xfrm>
          <a:solidFill>
            <a:srgbClr val="FFC000"/>
          </a:solidFill>
          <a:ln>
            <a:noFill/>
          </a:ln>
        </p:spPr>
        <p:txBody>
          <a:bodyPr/>
          <a:lstStyle/>
          <a:p>
            <a:pPr algn="r"/>
            <a:r>
              <a:rPr lang="en-US"/>
              <a:t>Motivation</a:t>
            </a:r>
          </a:p>
        </p:txBody>
      </p:sp>
      <p:sp>
        <p:nvSpPr>
          <p:cNvPr id="5" name="Text Placeholder 4">
            <a:extLst>
              <a:ext uri="{FF2B5EF4-FFF2-40B4-BE49-F238E27FC236}">
                <a16:creationId xmlns:a16="http://schemas.microsoft.com/office/drawing/2014/main" id="{6D596058-AE89-42FB-8085-B1341550F84D}"/>
              </a:ext>
            </a:extLst>
          </p:cNvPr>
          <p:cNvSpPr>
            <a:spLocks noGrp="1"/>
          </p:cNvSpPr>
          <p:nvPr>
            <p:ph type="body" idx="1"/>
          </p:nvPr>
        </p:nvSpPr>
        <p:spPr/>
        <p:txBody>
          <a:bodyPr/>
          <a:lstStyle/>
          <a:p>
            <a:endParaRPr lang="en-US"/>
          </a:p>
        </p:txBody>
      </p:sp>
      <p:graphicFrame>
        <p:nvGraphicFramePr>
          <p:cNvPr id="7" name="Diagram 6">
            <a:extLst>
              <a:ext uri="{FF2B5EF4-FFF2-40B4-BE49-F238E27FC236}">
                <a16:creationId xmlns:a16="http://schemas.microsoft.com/office/drawing/2014/main" id="{2DCFD301-9D31-431C-AE4D-D3D5A329BFF1}"/>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Table 7">
            <a:extLst>
              <a:ext uri="{FF2B5EF4-FFF2-40B4-BE49-F238E27FC236}">
                <a16:creationId xmlns:a16="http://schemas.microsoft.com/office/drawing/2014/main" id="{3695D0A5-E6D5-4A81-8300-19192325F7C5}"/>
              </a:ext>
            </a:extLst>
          </p:cNvPr>
          <p:cNvGraphicFramePr>
            <a:graphicFrameLocks noGrp="1"/>
          </p:cNvGraphicFramePr>
          <p:nvPr>
            <p:extLst>
              <p:ext uri="{D42A27DB-BD31-4B8C-83A1-F6EECF244321}">
                <p14:modId xmlns:p14="http://schemas.microsoft.com/office/powerpoint/2010/main" val="289420652"/>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2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965754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0417-2B5B-4BC7-8D37-53AECC69E1C2}"/>
              </a:ext>
            </a:extLst>
          </p:cNvPr>
          <p:cNvSpPr>
            <a:spLocks noGrp="1"/>
          </p:cNvSpPr>
          <p:nvPr>
            <p:ph type="title"/>
          </p:nvPr>
        </p:nvSpPr>
        <p:spPr/>
        <p:txBody>
          <a:bodyPr/>
          <a:lstStyle/>
          <a:p>
            <a:r>
              <a:rPr lang="en-US"/>
              <a:t>Model Formulation: Facility 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F7CDE8-05B3-4754-BAFE-26F29BE75D82}"/>
                  </a:ext>
                </a:extLst>
              </p:cNvPr>
              <p:cNvSpPr>
                <a:spLocks noGrp="1"/>
              </p:cNvSpPr>
              <p:nvPr>
                <p:ph idx="1"/>
              </p:nvPr>
            </p:nvSpPr>
            <p:spPr>
              <a:xfrm>
                <a:off x="838200" y="1253331"/>
                <a:ext cx="10515600" cy="4351338"/>
              </a:xfrm>
            </p:spPr>
            <p:txBody>
              <a:bodyPr/>
              <a:lstStyle/>
              <a:p>
                <a:pPr marL="0" indent="0">
                  <a:buNone/>
                </a:pPr>
                <a:r>
                  <a:rPr lang="en-US" b="0"/>
                  <a:t>Min(</a:t>
                </a:r>
                <a14:m>
                  <m:oMath xmlns:m="http://schemas.openxmlformats.org/officeDocument/2006/math">
                    <m:r>
                      <a:rPr lang="en-US" b="0" i="1" smtClean="0">
                        <a:latin typeface="Cambria Math" panose="02040503050406030204" pitchFamily="18" charset="0"/>
                      </a:rPr>
                      <m:t>𝑂𝐵𝐽</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𝑧</m:t>
                                </m:r>
                              </m:sub>
                              <m:sup/>
                              <m:e>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𝑐</m:t>
                                    </m:r>
                                  </m:e>
                                  <m:sub>
                                    <m:r>
                                      <a:rPr lang="en-US" b="0" i="1" smtClean="0">
                                        <a:latin typeface="Cambria Math" panose="02040503050406030204" pitchFamily="18" charset="0"/>
                                      </a:rPr>
                                      <m:t>0,</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,0</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e>
                    </m:nary>
                    <m:r>
                      <a:rPr lang="en-US" b="0" i="1" smtClean="0">
                        <a:latin typeface="Cambria Math" panose="02040503050406030204" pitchFamily="18" charset="0"/>
                      </a:rPr>
                      <m:t>+2</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𝑧</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𝑧</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𝑧</m:t>
                        </m:r>
                      </m:sub>
                    </m:sSub>
                  </m:oMath>
                </a14:m>
                <a:r>
                  <a:rPr lang="en-US">
                    <a:latin typeface="Cambria Math" panose="02040503050406030204" pitchFamily="18" charset="0"/>
                  </a:rPr>
                  <a:t>}</a:t>
                </a:r>
              </a:p>
              <a:p>
                <a:pPr marL="0" indent="0">
                  <a:buNone/>
                </a:pPr>
                <a:r>
                  <a:rPr lang="en-US" err="1"/>
                  <a:t>s.t.</a:t>
                </a:r>
                <a:endParaRPr lang="en-US"/>
              </a:p>
              <a:p>
                <a:pPr marL="0" indent="0">
                  <a:buNone/>
                </a:pPr>
                <a:endParaRPr lang="en-US" b="0"/>
              </a:p>
            </p:txBody>
          </p:sp>
        </mc:Choice>
        <mc:Fallback xmlns="">
          <p:sp>
            <p:nvSpPr>
              <p:cNvPr id="3" name="Content Placeholder 2">
                <a:extLst>
                  <a:ext uri="{FF2B5EF4-FFF2-40B4-BE49-F238E27FC236}">
                    <a16:creationId xmlns:a16="http://schemas.microsoft.com/office/drawing/2014/main" id="{DAF7CDE8-05B3-4754-BAFE-26F29BE75D82}"/>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2"/>
                <a:stretch>
                  <a:fillRect l="-1217" t="-25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E846B634-14C1-4FA5-98FC-A9010AE0295E}"/>
                  </a:ext>
                </a:extLst>
              </p:cNvPr>
              <p:cNvGraphicFramePr>
                <a:graphicFrameLocks noGrp="1"/>
              </p:cNvGraphicFramePr>
              <p:nvPr>
                <p:extLst>
                  <p:ext uri="{D42A27DB-BD31-4B8C-83A1-F6EECF244321}">
                    <p14:modId xmlns:p14="http://schemas.microsoft.com/office/powerpoint/2010/main" val="2476654633"/>
                  </p:ext>
                </p:extLst>
              </p:nvPr>
            </p:nvGraphicFramePr>
            <p:xfrm>
              <a:off x="838200" y="2306037"/>
              <a:ext cx="7244143" cy="3811716"/>
            </p:xfrm>
            <a:graphic>
              <a:graphicData uri="http://schemas.openxmlformats.org/drawingml/2006/table">
                <a:tbl>
                  <a:tblPr firstRow="1" bandRow="1">
                    <a:tableStyleId>{5C22544A-7EE6-4342-B048-85BDC9FD1C3A}</a:tableStyleId>
                  </a:tblPr>
                  <a:tblGrid>
                    <a:gridCol w="1322896">
                      <a:extLst>
                        <a:ext uri="{9D8B030D-6E8A-4147-A177-3AD203B41FA5}">
                          <a16:colId xmlns:a16="http://schemas.microsoft.com/office/drawing/2014/main" val="3254363312"/>
                        </a:ext>
                      </a:extLst>
                    </a:gridCol>
                    <a:gridCol w="2454466">
                      <a:extLst>
                        <a:ext uri="{9D8B030D-6E8A-4147-A177-3AD203B41FA5}">
                          <a16:colId xmlns:a16="http://schemas.microsoft.com/office/drawing/2014/main" val="1399776950"/>
                        </a:ext>
                      </a:extLst>
                    </a:gridCol>
                    <a:gridCol w="3466781">
                      <a:extLst>
                        <a:ext uri="{9D8B030D-6E8A-4147-A177-3AD203B41FA5}">
                          <a16:colId xmlns:a16="http://schemas.microsoft.com/office/drawing/2014/main" val="1047114827"/>
                        </a:ext>
                      </a:extLst>
                    </a:gridCol>
                  </a:tblGrid>
                  <a:tr h="370840">
                    <a:tc>
                      <a:txBody>
                        <a:bodyPr/>
                        <a:lstStyle/>
                        <a:p>
                          <a:r>
                            <a:rPr lang="en-US" sz="1200"/>
                            <a:t>Constraint</a:t>
                          </a:r>
                        </a:p>
                      </a:txBody>
                      <a:tcPr/>
                    </a:tc>
                    <a:tc>
                      <a:txBody>
                        <a:bodyPr/>
                        <a:lstStyle/>
                        <a:p>
                          <a:r>
                            <a:rPr lang="en-US" sz="1200"/>
                            <a:t>Formulation</a:t>
                          </a:r>
                        </a:p>
                      </a:txBody>
                      <a:tcPr/>
                    </a:tc>
                    <a:tc>
                      <a:txBody>
                        <a:bodyPr/>
                        <a:lstStyle/>
                        <a:p>
                          <a:r>
                            <a:rPr lang="en-US" sz="1200"/>
                            <a:t>Interpretation</a:t>
                          </a:r>
                        </a:p>
                      </a:txBody>
                      <a:tcPr/>
                    </a:tc>
                    <a:extLst>
                      <a:ext uri="{0D108BD9-81ED-4DB2-BD59-A6C34878D82A}">
                        <a16:rowId xmlns:a16="http://schemas.microsoft.com/office/drawing/2014/main" val="2696776282"/>
                      </a:ext>
                    </a:extLst>
                  </a:tr>
                  <a:tr h="370840">
                    <a:tc>
                      <a:txBody>
                        <a:bodyPr/>
                        <a:lstStyle/>
                        <a:p>
                          <a:r>
                            <a:rPr lang="en-US" sz="1200"/>
                            <a:t>Service</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i="1" smtClean="0">
                                        <a:latin typeface="Cambria Math" panose="02040503050406030204" pitchFamily="18" charset="0"/>
                                      </a:rPr>
                                    </m:ctrlPr>
                                  </m:naryPr>
                                  <m:sub>
                                    <m:r>
                                      <m:rPr>
                                        <m:brk m:alnAt="7"/>
                                      </m:rPr>
                                      <a:rPr lang="en-US" sz="1200" b="0" i="1" smtClean="0">
                                        <a:latin typeface="Cambria Math" panose="02040503050406030204" pitchFamily="18" charset="0"/>
                                      </a:rPr>
                                      <m:t>𝑗</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e>
                                </m:nary>
                                <m:r>
                                  <a:rPr lang="en-US" sz="1200" b="0" i="1" smtClean="0">
                                    <a:latin typeface="Cambria Math" panose="02040503050406030204" pitchFamily="18" charset="0"/>
                                  </a:rPr>
                                  <m:t>=1,</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e>
                                  <m:sub>
                                    <m:r>
                                      <a:rPr lang="en-US" sz="1200" b="0" i="1" smtClean="0">
                                        <a:latin typeface="Cambria Math" panose="02040503050406030204" pitchFamily="18" charset="0"/>
                                      </a:rPr>
                                      <m:t>𝑖</m:t>
                                    </m:r>
                                  </m:sub>
                                </m:sSub>
                              </m:oMath>
                            </m:oMathPara>
                          </a14:m>
                          <a:endParaRPr lang="en-US" sz="1200"/>
                        </a:p>
                      </a:txBody>
                      <a:tcPr/>
                    </a:tc>
                    <a:tc>
                      <a:txBody>
                        <a:bodyPr/>
                        <a:lstStyle/>
                        <a:p>
                          <a:r>
                            <a:rPr lang="en-US" sz="1200"/>
                            <a:t>Every customer is served by only one facility</a:t>
                          </a:r>
                        </a:p>
                      </a:txBody>
                      <a:tcPr/>
                    </a:tc>
                    <a:extLst>
                      <a:ext uri="{0D108BD9-81ED-4DB2-BD59-A6C34878D82A}">
                        <a16:rowId xmlns:a16="http://schemas.microsoft.com/office/drawing/2014/main" val="1435791349"/>
                      </a:ext>
                    </a:extLst>
                  </a:tr>
                  <a:tr h="370840">
                    <a:tc>
                      <a:txBody>
                        <a:bodyPr/>
                        <a:lstStyle/>
                        <a:p>
                          <a:r>
                            <a:rPr lang="en-US" sz="1200"/>
                            <a:t>Capacity </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i="1" smtClean="0">
                                        <a:latin typeface="Cambria Math" panose="02040503050406030204" pitchFamily="18" charset="0"/>
                                      </a:rPr>
                                    </m:ctrlPr>
                                  </m:naryPr>
                                  <m:sub>
                                    <m:r>
                                      <m:rPr>
                                        <m:brk m:alnAt="7"/>
                                      </m:rPr>
                                      <a:rPr lang="en-US" sz="1200" b="0" i="1" smtClean="0">
                                        <a:latin typeface="Cambria Math" panose="02040503050406030204" pitchFamily="18" charset="0"/>
                                      </a:rPr>
                                      <m:t>𝑖</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supHide m:val="on"/>
                                        <m:ctrlPr>
                                          <a:rPr lang="en-US" sz="1200" i="1" smtClean="0">
                                            <a:latin typeface="Cambria Math" panose="02040503050406030204" pitchFamily="18" charset="0"/>
                                          </a:rPr>
                                        </m:ctrlPr>
                                      </m:naryPr>
                                      <m:sub>
                                        <m:r>
                                          <m:rPr>
                                            <m:brk m:alnAt="7"/>
                                          </m:rPr>
                                          <a:rPr lang="en-US" sz="1200" b="0" i="1" smtClean="0">
                                            <a:latin typeface="Cambria Math" panose="02040503050406030204" pitchFamily="18" charset="0"/>
                                          </a:rPr>
                                          <m:t>𝑧</m:t>
                                        </m:r>
                                      </m:sub>
                                      <m:sup/>
                                      <m:e>
                                        <m:r>
                                          <a:rPr lang="en-US" sz="1200" b="0" i="1" smtClean="0">
                                            <a:latin typeface="Cambria Math" panose="02040503050406030204" pitchFamily="18" charset="0"/>
                                          </a:rPr>
                                          <m:t>𝑇</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𝑧</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e>
                                    </m:nary>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e>
                                      <m:sub>
                                        <m:r>
                                          <a:rPr lang="en-US" sz="1200" b="0" i="1" smtClean="0">
                                            <a:latin typeface="Cambria Math" panose="02040503050406030204" pitchFamily="18" charset="0"/>
                                          </a:rPr>
                                          <m:t>𝑗</m:t>
                                        </m:r>
                                      </m:sub>
                                    </m:sSub>
                                  </m:e>
                                </m:nary>
                              </m:oMath>
                            </m:oMathPara>
                          </a14:m>
                          <a:endParaRPr lang="en-US" sz="1200"/>
                        </a:p>
                      </a:txBody>
                      <a:tcPr/>
                    </a:tc>
                    <a:tc>
                      <a:txBody>
                        <a:bodyPr/>
                        <a:lstStyle/>
                        <a:p>
                          <a:r>
                            <a:rPr lang="en-US" sz="1200"/>
                            <a:t>The sum of demands for customers served by a facility must be less than the vehicle capacity</a:t>
                          </a:r>
                        </a:p>
                      </a:txBody>
                      <a:tcPr/>
                    </a:tc>
                    <a:extLst>
                      <a:ext uri="{0D108BD9-81ED-4DB2-BD59-A6C34878D82A}">
                        <a16:rowId xmlns:a16="http://schemas.microsoft.com/office/drawing/2014/main" val="3417424765"/>
                      </a:ext>
                    </a:extLst>
                  </a:tr>
                  <a:tr h="370840">
                    <a:tc>
                      <a:txBody>
                        <a:bodyPr/>
                        <a:lstStyle/>
                        <a:p>
                          <a:r>
                            <a:rPr lang="en-US" sz="1200"/>
                            <a:t>Assignment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𝑧</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e>
                                </m:nary>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oMath>
                            </m:oMathPara>
                          </a14:m>
                          <a:endParaRPr lang="en-US" sz="1200"/>
                        </a:p>
                      </a:txBody>
                      <a:tcPr/>
                    </a:tc>
                    <a:tc>
                      <a:txBody>
                        <a:bodyPr/>
                        <a:lstStyle/>
                        <a:p>
                          <a:r>
                            <a:rPr lang="en-US" sz="1200"/>
                            <a:t>Customers can only be assigned to an open facility of either type</a:t>
                          </a:r>
                        </a:p>
                      </a:txBody>
                      <a:tcPr/>
                    </a:tc>
                    <a:extLst>
                      <a:ext uri="{0D108BD9-81ED-4DB2-BD59-A6C34878D82A}">
                        <a16:rowId xmlns:a16="http://schemas.microsoft.com/office/drawing/2014/main" val="1821741722"/>
                      </a:ext>
                    </a:extLst>
                  </a:tr>
                  <a:tr h="370840">
                    <a:tc>
                      <a:txBody>
                        <a:bodyPr/>
                        <a:lstStyle/>
                        <a:p>
                          <a:r>
                            <a:rPr lang="en-US" sz="1200"/>
                            <a:t>Facilities</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𝑗</m:t>
                                    </m:r>
                                  </m:sub>
                                  <m:sup/>
                                  <m:e>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𝑧</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e>
                                    </m:nary>
                                    <m:r>
                                      <a:rPr lang="en-US" sz="1200" b="0" i="1" smtClean="0">
                                        <a:latin typeface="Cambria Math" panose="02040503050406030204" pitchFamily="18" charset="0"/>
                                      </a:rPr>
                                      <m:t>≤</m:t>
                                    </m:r>
                                    <m:r>
                                      <a:rPr lang="en-US" sz="1200" b="0" i="1" smtClean="0">
                                        <a:latin typeface="Cambria Math" panose="02040503050406030204" pitchFamily="18" charset="0"/>
                                      </a:rPr>
                                      <m:t>𝑀</m:t>
                                    </m:r>
                                  </m:e>
                                </m:nary>
                              </m:oMath>
                            </m:oMathPara>
                          </a14:m>
                          <a:endParaRPr lang="en-US" sz="1200"/>
                        </a:p>
                      </a:txBody>
                      <a:tcPr/>
                    </a:tc>
                    <a:tc>
                      <a:txBody>
                        <a:bodyPr/>
                        <a:lstStyle/>
                        <a:p>
                          <a:r>
                            <a:rPr lang="en-US" sz="1200"/>
                            <a:t>An optional limit on the total number of facilities which will be constructed.  Could also be substituted for an optional total cost of facility construction.</a:t>
                          </a:r>
                        </a:p>
                      </a:txBody>
                      <a:tcPr/>
                    </a:tc>
                    <a:extLst>
                      <a:ext uri="{0D108BD9-81ED-4DB2-BD59-A6C34878D82A}">
                        <a16:rowId xmlns:a16="http://schemas.microsoft.com/office/drawing/2014/main" val="734653088"/>
                      </a:ext>
                    </a:extLst>
                  </a:tr>
                  <a:tr h="370840">
                    <a:tc>
                      <a:txBody>
                        <a:bodyPr/>
                        <a:lstStyle/>
                        <a:p>
                          <a:r>
                            <a:rPr lang="en-US" sz="1200"/>
                            <a:t>Approximate Tour</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𝑖</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e>
                                </m:nary>
                                <m:r>
                                  <a:rPr lang="en-US" sz="1200" b="0" i="1" smtClean="0">
                                    <a:latin typeface="Cambria Math" panose="02040503050406030204" pitchFamily="18" charset="0"/>
                                  </a:rPr>
                                  <m:t>≤</m:t>
                                </m:r>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𝑧</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r>
                                      <a:rPr lang="en-US" sz="1200" b="0" i="1" smtClean="0">
                                        <a:latin typeface="Cambria Math" panose="02040503050406030204" pitchFamily="18" charset="0"/>
                                      </a:rPr>
                                      <m:t>𝑅</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𝑉</m:t>
                                        </m:r>
                                      </m:e>
                                      <m:sub>
                                        <m:r>
                                          <a:rPr lang="en-US" sz="1200" b="0" i="1" smtClean="0">
                                            <a:latin typeface="Cambria Math" panose="02040503050406030204" pitchFamily="18" charset="0"/>
                                          </a:rPr>
                                          <m:t>𝑧</m:t>
                                        </m:r>
                                      </m:sub>
                                    </m:sSub>
                                  </m:e>
                                </m:nary>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𝛾</m:t>
                                    </m:r>
                                  </m:e>
                                  <m:sub>
                                    <m:r>
                                      <a:rPr lang="en-US" sz="1200" b="0" i="1" smtClean="0">
                                        <a:latin typeface="Cambria Math" panose="02040503050406030204" pitchFamily="18" charset="0"/>
                                      </a:rPr>
                                      <m:t>𝑏𝑎𝑡𝑡𝑒𝑟𝑦</m:t>
                                    </m:r>
                                  </m:sub>
                                </m:sSub>
                                <m:r>
                                  <a:rPr lang="en-US" sz="1200" b="0" i="0"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e>
                                  <m:sub>
                                    <m:r>
                                      <a:rPr lang="en-US" sz="1200" b="0" i="1" smtClean="0">
                                        <a:latin typeface="Cambria Math" panose="02040503050406030204" pitchFamily="18" charset="0"/>
                                      </a:rPr>
                                      <m:t>𝑗</m:t>
                                    </m:r>
                                  </m:sub>
                                </m:sSub>
                              </m:oMath>
                            </m:oMathPara>
                          </a14:m>
                          <a:endParaRPr lang="en-US" sz="1200"/>
                        </a:p>
                      </a:txBody>
                      <a:tcPr/>
                    </a:tc>
                    <a:tc>
                      <a:txBody>
                        <a:bodyPr/>
                        <a:lstStyle/>
                        <a:p>
                          <a:r>
                            <a:rPr lang="en-US" sz="1200"/>
                            <a:t>An approximation of the total tour length</a:t>
                          </a:r>
                        </a:p>
                      </a:txBody>
                      <a:tcPr/>
                    </a:tc>
                    <a:extLst>
                      <a:ext uri="{0D108BD9-81ED-4DB2-BD59-A6C34878D82A}">
                        <a16:rowId xmlns:a16="http://schemas.microsoft.com/office/drawing/2014/main" val="1925554079"/>
                      </a:ext>
                    </a:extLst>
                  </a:tr>
                  <a:tr h="370840">
                    <a:tc>
                      <a:txBody>
                        <a:bodyPr/>
                        <a:lstStyle/>
                        <a:p>
                          <a:r>
                            <a:rPr lang="en-US" sz="1200"/>
                            <a:t>Facility Selection</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𝑧</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r>
                                      <a:rPr lang="en-US" sz="1200" b="0" i="1" smtClean="0">
                                        <a:latin typeface="Cambria Math" panose="02040503050406030204" pitchFamily="18" charset="0"/>
                                      </a:rPr>
                                      <m:t>≤1,</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e>
                                      <m:sub>
                                        <m:r>
                                          <a:rPr lang="en-US" sz="1200" b="0" i="1" smtClean="0">
                                            <a:latin typeface="Cambria Math" panose="02040503050406030204" pitchFamily="18" charset="0"/>
                                          </a:rPr>
                                          <m:t>𝑗</m:t>
                                        </m:r>
                                      </m:sub>
                                    </m:sSub>
                                  </m:e>
                                </m:nary>
                              </m:oMath>
                            </m:oMathPara>
                          </a14:m>
                          <a:endParaRPr lang="en-US" sz="1200"/>
                        </a:p>
                      </a:txBody>
                      <a:tcPr/>
                    </a:tc>
                    <a:tc>
                      <a:txBody>
                        <a:bodyPr/>
                        <a:lstStyle/>
                        <a:p>
                          <a:r>
                            <a:rPr lang="en-US" sz="1200"/>
                            <a:t>Only allow either no infrastructure, standard range, or extended range infrastructure to be constructed at a site </a:t>
                          </a:r>
                          <a14:m>
                            <m:oMath xmlns:m="http://schemas.openxmlformats.org/officeDocument/2006/math">
                              <m:r>
                                <a:rPr lang="en-US" sz="1200" b="0" i="1" smtClean="0">
                                  <a:latin typeface="Cambria Math" panose="02040503050406030204" pitchFamily="18" charset="0"/>
                                </a:rPr>
                                <m:t>𝑗</m:t>
                              </m:r>
                            </m:oMath>
                          </a14:m>
                          <a:endParaRPr lang="en-US" sz="1200"/>
                        </a:p>
                      </a:txBody>
                      <a:tcPr/>
                    </a:tc>
                    <a:extLst>
                      <a:ext uri="{0D108BD9-81ED-4DB2-BD59-A6C34878D82A}">
                        <a16:rowId xmlns:a16="http://schemas.microsoft.com/office/drawing/2014/main" val="3344082512"/>
                      </a:ext>
                    </a:extLst>
                  </a:tr>
                </a:tbl>
              </a:graphicData>
            </a:graphic>
          </p:graphicFrame>
        </mc:Choice>
        <mc:Fallback xmlns="">
          <p:graphicFrame>
            <p:nvGraphicFramePr>
              <p:cNvPr id="4" name="Table 4">
                <a:extLst>
                  <a:ext uri="{FF2B5EF4-FFF2-40B4-BE49-F238E27FC236}">
                    <a16:creationId xmlns:a16="http://schemas.microsoft.com/office/drawing/2014/main" id="{E846B634-14C1-4FA5-98FC-A9010AE0295E}"/>
                  </a:ext>
                </a:extLst>
              </p:cNvPr>
              <p:cNvGraphicFramePr>
                <a:graphicFrameLocks noGrp="1"/>
              </p:cNvGraphicFramePr>
              <p:nvPr>
                <p:extLst>
                  <p:ext uri="{D42A27DB-BD31-4B8C-83A1-F6EECF244321}">
                    <p14:modId xmlns:p14="http://schemas.microsoft.com/office/powerpoint/2010/main" val="2476654633"/>
                  </p:ext>
                </p:extLst>
              </p:nvPr>
            </p:nvGraphicFramePr>
            <p:xfrm>
              <a:off x="838200" y="2306037"/>
              <a:ext cx="7244143" cy="3811716"/>
            </p:xfrm>
            <a:graphic>
              <a:graphicData uri="http://schemas.openxmlformats.org/drawingml/2006/table">
                <a:tbl>
                  <a:tblPr firstRow="1" bandRow="1">
                    <a:tableStyleId>{5C22544A-7EE6-4342-B048-85BDC9FD1C3A}</a:tableStyleId>
                  </a:tblPr>
                  <a:tblGrid>
                    <a:gridCol w="1322896">
                      <a:extLst>
                        <a:ext uri="{9D8B030D-6E8A-4147-A177-3AD203B41FA5}">
                          <a16:colId xmlns:a16="http://schemas.microsoft.com/office/drawing/2014/main" val="3254363312"/>
                        </a:ext>
                      </a:extLst>
                    </a:gridCol>
                    <a:gridCol w="2454466">
                      <a:extLst>
                        <a:ext uri="{9D8B030D-6E8A-4147-A177-3AD203B41FA5}">
                          <a16:colId xmlns:a16="http://schemas.microsoft.com/office/drawing/2014/main" val="1399776950"/>
                        </a:ext>
                      </a:extLst>
                    </a:gridCol>
                    <a:gridCol w="3466781">
                      <a:extLst>
                        <a:ext uri="{9D8B030D-6E8A-4147-A177-3AD203B41FA5}">
                          <a16:colId xmlns:a16="http://schemas.microsoft.com/office/drawing/2014/main" val="1047114827"/>
                        </a:ext>
                      </a:extLst>
                    </a:gridCol>
                  </a:tblGrid>
                  <a:tr h="370840">
                    <a:tc>
                      <a:txBody>
                        <a:bodyPr/>
                        <a:lstStyle/>
                        <a:p>
                          <a:r>
                            <a:rPr lang="en-US" sz="1200"/>
                            <a:t>Constraint</a:t>
                          </a:r>
                        </a:p>
                      </a:txBody>
                      <a:tcPr/>
                    </a:tc>
                    <a:tc>
                      <a:txBody>
                        <a:bodyPr/>
                        <a:lstStyle/>
                        <a:p>
                          <a:r>
                            <a:rPr lang="en-US" sz="1200"/>
                            <a:t>Formulation</a:t>
                          </a:r>
                        </a:p>
                      </a:txBody>
                      <a:tcPr/>
                    </a:tc>
                    <a:tc>
                      <a:txBody>
                        <a:bodyPr/>
                        <a:lstStyle/>
                        <a:p>
                          <a:r>
                            <a:rPr lang="en-US" sz="1200"/>
                            <a:t>Interpretation</a:t>
                          </a:r>
                        </a:p>
                      </a:txBody>
                      <a:tcPr/>
                    </a:tc>
                    <a:extLst>
                      <a:ext uri="{0D108BD9-81ED-4DB2-BD59-A6C34878D82A}">
                        <a16:rowId xmlns:a16="http://schemas.microsoft.com/office/drawing/2014/main" val="2696776282"/>
                      </a:ext>
                    </a:extLst>
                  </a:tr>
                  <a:tr h="555943">
                    <a:tc>
                      <a:txBody>
                        <a:bodyPr/>
                        <a:lstStyle/>
                        <a:p>
                          <a:r>
                            <a:rPr lang="en-US" sz="1200"/>
                            <a:t>Service</a:t>
                          </a:r>
                        </a:p>
                      </a:txBody>
                      <a:tcPr/>
                    </a:tc>
                    <a:tc>
                      <a:txBody>
                        <a:bodyPr/>
                        <a:lstStyle/>
                        <a:p>
                          <a:endParaRPr lang="en-US"/>
                        </a:p>
                      </a:txBody>
                      <a:tcPr>
                        <a:blipFill>
                          <a:blip r:embed="rId3"/>
                          <a:stretch>
                            <a:fillRect l="-54094" t="-113187" r="-142432" b="-662637"/>
                          </a:stretch>
                        </a:blipFill>
                      </a:tcPr>
                    </a:tc>
                    <a:tc>
                      <a:txBody>
                        <a:bodyPr/>
                        <a:lstStyle/>
                        <a:p>
                          <a:r>
                            <a:rPr lang="en-US" sz="1200"/>
                            <a:t>Every customer is served by only one facility</a:t>
                          </a:r>
                        </a:p>
                      </a:txBody>
                      <a:tcPr/>
                    </a:tc>
                    <a:extLst>
                      <a:ext uri="{0D108BD9-81ED-4DB2-BD59-A6C34878D82A}">
                        <a16:rowId xmlns:a16="http://schemas.microsoft.com/office/drawing/2014/main" val="1435791349"/>
                      </a:ext>
                    </a:extLst>
                  </a:tr>
                  <a:tr h="535242">
                    <a:tc>
                      <a:txBody>
                        <a:bodyPr/>
                        <a:lstStyle/>
                        <a:p>
                          <a:r>
                            <a:rPr lang="en-US" sz="1200"/>
                            <a:t>Capacity </a:t>
                          </a:r>
                        </a:p>
                      </a:txBody>
                      <a:tcPr/>
                    </a:tc>
                    <a:tc>
                      <a:txBody>
                        <a:bodyPr/>
                        <a:lstStyle/>
                        <a:p>
                          <a:endParaRPr lang="en-US"/>
                        </a:p>
                      </a:txBody>
                      <a:tcPr>
                        <a:blipFill>
                          <a:blip r:embed="rId3"/>
                          <a:stretch>
                            <a:fillRect l="-54094" t="-220455" r="-142432" b="-585227"/>
                          </a:stretch>
                        </a:blipFill>
                      </a:tcPr>
                    </a:tc>
                    <a:tc>
                      <a:txBody>
                        <a:bodyPr/>
                        <a:lstStyle/>
                        <a:p>
                          <a:r>
                            <a:rPr lang="en-US" sz="1200"/>
                            <a:t>The sum of demands for customers served by a facility must be less than the vehicle capacity</a:t>
                          </a:r>
                        </a:p>
                      </a:txBody>
                      <a:tcPr/>
                    </a:tc>
                    <a:extLst>
                      <a:ext uri="{0D108BD9-81ED-4DB2-BD59-A6C34878D82A}">
                        <a16:rowId xmlns:a16="http://schemas.microsoft.com/office/drawing/2014/main" val="3417424765"/>
                      </a:ext>
                    </a:extLst>
                  </a:tr>
                  <a:tr h="534289">
                    <a:tc>
                      <a:txBody>
                        <a:bodyPr/>
                        <a:lstStyle/>
                        <a:p>
                          <a:r>
                            <a:rPr lang="en-US" sz="1200"/>
                            <a:t>Assignment</a:t>
                          </a:r>
                        </a:p>
                      </a:txBody>
                      <a:tcPr/>
                    </a:tc>
                    <a:tc>
                      <a:txBody>
                        <a:bodyPr/>
                        <a:lstStyle/>
                        <a:p>
                          <a:endParaRPr lang="en-US"/>
                        </a:p>
                      </a:txBody>
                      <a:tcPr>
                        <a:blipFill>
                          <a:blip r:embed="rId3"/>
                          <a:stretch>
                            <a:fillRect l="-54094" t="-320455" r="-142432" b="-485227"/>
                          </a:stretch>
                        </a:blipFill>
                      </a:tcPr>
                    </a:tc>
                    <a:tc>
                      <a:txBody>
                        <a:bodyPr/>
                        <a:lstStyle/>
                        <a:p>
                          <a:r>
                            <a:rPr lang="en-US" sz="1200"/>
                            <a:t>Customers can only be assigned to an open facility of either type</a:t>
                          </a:r>
                        </a:p>
                      </a:txBody>
                      <a:tcPr/>
                    </a:tc>
                    <a:extLst>
                      <a:ext uri="{0D108BD9-81ED-4DB2-BD59-A6C34878D82A}">
                        <a16:rowId xmlns:a16="http://schemas.microsoft.com/office/drawing/2014/main" val="1821741722"/>
                      </a:ext>
                    </a:extLst>
                  </a:tr>
                  <a:tr h="640080">
                    <a:tc>
                      <a:txBody>
                        <a:bodyPr/>
                        <a:lstStyle/>
                        <a:p>
                          <a:r>
                            <a:rPr lang="en-US" sz="1200"/>
                            <a:t>Facilities</a:t>
                          </a:r>
                        </a:p>
                      </a:txBody>
                      <a:tcPr/>
                    </a:tc>
                    <a:tc>
                      <a:txBody>
                        <a:bodyPr/>
                        <a:lstStyle/>
                        <a:p>
                          <a:endParaRPr lang="en-US"/>
                        </a:p>
                      </a:txBody>
                      <a:tcPr>
                        <a:blipFill>
                          <a:blip r:embed="rId3"/>
                          <a:stretch>
                            <a:fillRect l="-54094" t="-352381" r="-142432" b="-306667"/>
                          </a:stretch>
                        </a:blipFill>
                      </a:tcPr>
                    </a:tc>
                    <a:tc>
                      <a:txBody>
                        <a:bodyPr/>
                        <a:lstStyle/>
                        <a:p>
                          <a:r>
                            <a:rPr lang="en-US" sz="1200"/>
                            <a:t>An optional limit on the total number of facilities which will be constructed.  Could also be substituted for an optional total cost of facility construction.</a:t>
                          </a:r>
                        </a:p>
                      </a:txBody>
                      <a:tcPr/>
                    </a:tc>
                    <a:extLst>
                      <a:ext uri="{0D108BD9-81ED-4DB2-BD59-A6C34878D82A}">
                        <a16:rowId xmlns:a16="http://schemas.microsoft.com/office/drawing/2014/main" val="734653088"/>
                      </a:ext>
                    </a:extLst>
                  </a:tr>
                  <a:tr h="535242">
                    <a:tc>
                      <a:txBody>
                        <a:bodyPr/>
                        <a:lstStyle/>
                        <a:p>
                          <a:r>
                            <a:rPr lang="en-US" sz="1200"/>
                            <a:t>Approximate Tour</a:t>
                          </a:r>
                        </a:p>
                      </a:txBody>
                      <a:tcPr/>
                    </a:tc>
                    <a:tc>
                      <a:txBody>
                        <a:bodyPr/>
                        <a:lstStyle/>
                        <a:p>
                          <a:endParaRPr lang="en-US"/>
                        </a:p>
                      </a:txBody>
                      <a:tcPr>
                        <a:blipFill>
                          <a:blip r:embed="rId3"/>
                          <a:stretch>
                            <a:fillRect l="-54094" t="-539773" r="-142432" b="-265909"/>
                          </a:stretch>
                        </a:blipFill>
                      </a:tcPr>
                    </a:tc>
                    <a:tc>
                      <a:txBody>
                        <a:bodyPr/>
                        <a:lstStyle/>
                        <a:p>
                          <a:r>
                            <a:rPr lang="en-US" sz="1200"/>
                            <a:t>An approximation of the total tour length</a:t>
                          </a:r>
                        </a:p>
                      </a:txBody>
                      <a:tcPr/>
                    </a:tc>
                    <a:extLst>
                      <a:ext uri="{0D108BD9-81ED-4DB2-BD59-A6C34878D82A}">
                        <a16:rowId xmlns:a16="http://schemas.microsoft.com/office/drawing/2014/main" val="1925554079"/>
                      </a:ext>
                    </a:extLst>
                  </a:tr>
                  <a:tr h="640080">
                    <a:tc>
                      <a:txBody>
                        <a:bodyPr/>
                        <a:lstStyle/>
                        <a:p>
                          <a:r>
                            <a:rPr lang="en-US" sz="1200"/>
                            <a:t>Facility Selection</a:t>
                          </a:r>
                        </a:p>
                      </a:txBody>
                      <a:tcPr/>
                    </a:tc>
                    <a:tc>
                      <a:txBody>
                        <a:bodyPr/>
                        <a:lstStyle/>
                        <a:p>
                          <a:endParaRPr lang="en-US"/>
                        </a:p>
                      </a:txBody>
                      <a:tcPr>
                        <a:blipFill>
                          <a:blip r:embed="rId3"/>
                          <a:stretch>
                            <a:fillRect l="-54094" t="-536190" r="-142432" b="-122857"/>
                          </a:stretch>
                        </a:blipFill>
                      </a:tcPr>
                    </a:tc>
                    <a:tc>
                      <a:txBody>
                        <a:bodyPr/>
                        <a:lstStyle/>
                        <a:p>
                          <a:endParaRPr lang="en-US"/>
                        </a:p>
                      </a:txBody>
                      <a:tcPr>
                        <a:blipFill>
                          <a:blip r:embed="rId3"/>
                          <a:stretch>
                            <a:fillRect l="-109139" t="-536190" r="-879" b="-122857"/>
                          </a:stretch>
                        </a:blipFill>
                      </a:tcPr>
                    </a:tc>
                    <a:extLst>
                      <a:ext uri="{0D108BD9-81ED-4DB2-BD59-A6C34878D82A}">
                        <a16:rowId xmlns:a16="http://schemas.microsoft.com/office/drawing/2014/main" val="3344082512"/>
                      </a:ext>
                    </a:extLst>
                  </a:tr>
                </a:tbl>
              </a:graphicData>
            </a:graphic>
          </p:graphicFrame>
        </mc:Fallback>
      </mc:AlternateContent>
      <p:graphicFrame>
        <p:nvGraphicFramePr>
          <p:cNvPr id="5" name="Diagram 4">
            <a:extLst>
              <a:ext uri="{FF2B5EF4-FFF2-40B4-BE49-F238E27FC236}">
                <a16:creationId xmlns:a16="http://schemas.microsoft.com/office/drawing/2014/main" id="{AD48F8EE-7EFE-4927-9595-8DD96251E04E}"/>
              </a:ext>
            </a:extLst>
          </p:cNvPr>
          <p:cNvGraphicFramePr/>
          <p:nvPr>
            <p:extLst>
              <p:ext uri="{D42A27DB-BD31-4B8C-83A1-F6EECF244321}">
                <p14:modId xmlns:p14="http://schemas.microsoft.com/office/powerpoint/2010/main" val="1049226013"/>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Table 7">
            <a:extLst>
              <a:ext uri="{FF2B5EF4-FFF2-40B4-BE49-F238E27FC236}">
                <a16:creationId xmlns:a16="http://schemas.microsoft.com/office/drawing/2014/main" id="{831F96C7-447B-4632-A95D-DB0B13133161}"/>
              </a:ext>
            </a:extLst>
          </p:cNvPr>
          <p:cNvGraphicFramePr>
            <a:graphicFrameLocks noGrp="1"/>
          </p:cNvGraphicFramePr>
          <p:nvPr>
            <p:extLst>
              <p:ext uri="{D42A27DB-BD31-4B8C-83A1-F6EECF244321}">
                <p14:modId xmlns:p14="http://schemas.microsoft.com/office/powerpoint/2010/main" val="2601477579"/>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20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pic>
        <p:nvPicPr>
          <p:cNvPr id="7" name="Picture 6" descr="A close up of a map&#10;&#10;Description automatically generated">
            <a:extLst>
              <a:ext uri="{FF2B5EF4-FFF2-40B4-BE49-F238E27FC236}">
                <a16:creationId xmlns:a16="http://schemas.microsoft.com/office/drawing/2014/main" id="{B1F1BC12-BCA8-43F9-915A-5585846836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1712" y="2891844"/>
            <a:ext cx="2688138" cy="1906624"/>
          </a:xfrm>
          <a:prstGeom prst="rect">
            <a:avLst/>
          </a:prstGeom>
        </p:spPr>
      </p:pic>
    </p:spTree>
    <p:extLst>
      <p:ext uri="{BB962C8B-B14F-4D97-AF65-F5344CB8AC3E}">
        <p14:creationId xmlns:p14="http://schemas.microsoft.com/office/powerpoint/2010/main" val="1829897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0417-2B5B-4BC7-8D37-53AECC69E1C2}"/>
              </a:ext>
            </a:extLst>
          </p:cNvPr>
          <p:cNvSpPr>
            <a:spLocks noGrp="1"/>
          </p:cNvSpPr>
          <p:nvPr>
            <p:ph type="title"/>
          </p:nvPr>
        </p:nvSpPr>
        <p:spPr/>
        <p:txBody>
          <a:bodyPr/>
          <a:lstStyle/>
          <a:p>
            <a:r>
              <a:rPr lang="en-US"/>
              <a:t>Model Formulation: Facility 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F7CDE8-05B3-4754-BAFE-26F29BE75D82}"/>
                  </a:ext>
                </a:extLst>
              </p:cNvPr>
              <p:cNvSpPr>
                <a:spLocks noGrp="1"/>
              </p:cNvSpPr>
              <p:nvPr>
                <p:ph idx="1"/>
              </p:nvPr>
            </p:nvSpPr>
            <p:spPr>
              <a:xfrm>
                <a:off x="838200" y="1253331"/>
                <a:ext cx="10515600" cy="4351338"/>
              </a:xfrm>
            </p:spPr>
            <p:txBody>
              <a:bodyPr/>
              <a:lstStyle/>
              <a:p>
                <a:pPr marL="0" indent="0">
                  <a:buNone/>
                </a:pPr>
                <a:r>
                  <a:rPr lang="en-US" b="0"/>
                  <a:t>Min(</a:t>
                </a:r>
                <a14:m>
                  <m:oMath xmlns:m="http://schemas.openxmlformats.org/officeDocument/2006/math">
                    <m:r>
                      <a:rPr lang="en-US" b="0" i="1" smtClean="0">
                        <a:latin typeface="Cambria Math" panose="02040503050406030204" pitchFamily="18" charset="0"/>
                      </a:rPr>
                      <m:t>𝑂𝐵𝐽</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𝑧</m:t>
                                </m:r>
                              </m:sub>
                              <m:sup/>
                              <m:e>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𝑐</m:t>
                                    </m:r>
                                  </m:e>
                                  <m:sub>
                                    <m:r>
                                      <a:rPr lang="en-US" b="0" i="1" smtClean="0">
                                        <a:latin typeface="Cambria Math" panose="02040503050406030204" pitchFamily="18" charset="0"/>
                                      </a:rPr>
                                      <m:t>0,</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,0</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e>
                    </m:nary>
                    <m:r>
                      <a:rPr lang="en-US" b="0" i="1" smtClean="0">
                        <a:solidFill>
                          <a:schemeClr val="bg1">
                            <a:lumMod val="75000"/>
                          </a:schemeClr>
                        </a:solidFill>
                        <a:latin typeface="Cambria Math" panose="02040503050406030204" pitchFamily="18" charset="0"/>
                      </a:rPr>
                      <m:t>+2</m:t>
                    </m:r>
                    <m:r>
                      <a:rPr lang="en-US" b="0" i="1" smtClean="0">
                        <a:solidFill>
                          <a:schemeClr val="bg1">
                            <a:lumMod val="75000"/>
                          </a:schemeClr>
                        </a:solidFill>
                        <a:latin typeface="Cambria Math" panose="02040503050406030204" pitchFamily="18" charset="0"/>
                      </a:rPr>
                      <m:t>𝛽</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𝑐</m:t>
                        </m:r>
                      </m:e>
                      <m:sub>
                        <m:r>
                          <a:rPr lang="en-US" b="0" i="1" smtClean="0">
                            <a:solidFill>
                              <a:schemeClr val="bg1">
                                <a:lumMod val="75000"/>
                              </a:schemeClr>
                            </a:solidFill>
                            <a:latin typeface="Cambria Math" panose="02040503050406030204" pitchFamily="18" charset="0"/>
                          </a:rPr>
                          <m:t>0,</m:t>
                        </m:r>
                        <m:r>
                          <a:rPr lang="en-US" b="0" i="1" smtClean="0">
                            <a:solidFill>
                              <a:schemeClr val="bg1">
                                <a:lumMod val="75000"/>
                              </a:schemeClr>
                            </a:solidFill>
                            <a:latin typeface="Cambria Math" panose="02040503050406030204" pitchFamily="18" charset="0"/>
                          </a:rPr>
                          <m:t>𝑗</m:t>
                        </m:r>
                      </m:sub>
                    </m:sSub>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𝑦</m:t>
                        </m:r>
                      </m:e>
                      <m:sub>
                        <m:r>
                          <a:rPr lang="en-US" b="0" i="1" smtClean="0">
                            <a:solidFill>
                              <a:schemeClr val="bg1">
                                <a:lumMod val="75000"/>
                              </a:schemeClr>
                            </a:solidFill>
                            <a:latin typeface="Cambria Math" panose="02040503050406030204" pitchFamily="18" charset="0"/>
                          </a:rPr>
                          <m:t>𝑗</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𝑧</m:t>
                        </m:r>
                      </m:sub>
                    </m:sSub>
                    <m:r>
                      <a:rPr lang="en-US" b="0" i="1" smtClean="0">
                        <a:solidFill>
                          <a:schemeClr val="bg1">
                            <a:lumMod val="75000"/>
                          </a:schemeClr>
                        </a:solidFill>
                        <a:latin typeface="Cambria Math" panose="02040503050406030204" pitchFamily="18" charset="0"/>
                      </a:rPr>
                      <m:t>+</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𝑓</m:t>
                        </m:r>
                      </m:e>
                      <m:sub>
                        <m:r>
                          <a:rPr lang="en-US" b="0" i="1" smtClean="0">
                            <a:solidFill>
                              <a:schemeClr val="bg1">
                                <a:lumMod val="75000"/>
                              </a:schemeClr>
                            </a:solidFill>
                            <a:latin typeface="Cambria Math" panose="02040503050406030204" pitchFamily="18" charset="0"/>
                          </a:rPr>
                          <m:t>𝑗</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𝑧</m:t>
                        </m:r>
                      </m:sub>
                    </m:sSub>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𝑦</m:t>
                        </m:r>
                      </m:e>
                      <m:sub>
                        <m:r>
                          <a:rPr lang="en-US" b="0" i="1" smtClean="0">
                            <a:solidFill>
                              <a:schemeClr val="bg1">
                                <a:lumMod val="75000"/>
                              </a:schemeClr>
                            </a:solidFill>
                            <a:latin typeface="Cambria Math" panose="02040503050406030204" pitchFamily="18" charset="0"/>
                          </a:rPr>
                          <m:t>𝑗</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𝑧</m:t>
                        </m:r>
                      </m:sub>
                    </m:sSub>
                    <m:r>
                      <a:rPr lang="en-US" b="0" i="1" smtClean="0">
                        <a:solidFill>
                          <a:schemeClr val="tx1"/>
                        </a:solidFill>
                        <a:latin typeface="Cambria Math" panose="02040503050406030204" pitchFamily="18" charset="0"/>
                      </a:rPr>
                      <m:t>}</m:t>
                    </m:r>
                  </m:oMath>
                </a14:m>
                <a:endParaRPr lang="en-US" b="0">
                  <a:solidFill>
                    <a:schemeClr val="tx1"/>
                  </a:solidFill>
                </a:endParaRPr>
              </a:p>
              <a:p>
                <a:pPr marL="0" indent="0">
                  <a:buNone/>
                </a:pPr>
                <a:r>
                  <a:rPr lang="en-US" err="1"/>
                  <a:t>s.t.</a:t>
                </a:r>
                <a:endParaRPr lang="en-US"/>
              </a:p>
              <a:p>
                <a:pPr marL="0" indent="0">
                  <a:buNone/>
                </a:pPr>
                <a:endParaRPr lang="en-US" b="0"/>
              </a:p>
            </p:txBody>
          </p:sp>
        </mc:Choice>
        <mc:Fallback xmlns="">
          <p:sp>
            <p:nvSpPr>
              <p:cNvPr id="3" name="Content Placeholder 2">
                <a:extLst>
                  <a:ext uri="{FF2B5EF4-FFF2-40B4-BE49-F238E27FC236}">
                    <a16:creationId xmlns:a16="http://schemas.microsoft.com/office/drawing/2014/main" id="{DAF7CDE8-05B3-4754-BAFE-26F29BE75D82}"/>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2"/>
                <a:stretch>
                  <a:fillRect l="-1217" t="-2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E846B634-14C1-4FA5-98FC-A9010AE0295E}"/>
                  </a:ext>
                </a:extLst>
              </p:cNvPr>
              <p:cNvGraphicFramePr>
                <a:graphicFrameLocks noGrp="1"/>
              </p:cNvGraphicFramePr>
              <p:nvPr>
                <p:extLst>
                  <p:ext uri="{D42A27DB-BD31-4B8C-83A1-F6EECF244321}">
                    <p14:modId xmlns:p14="http://schemas.microsoft.com/office/powerpoint/2010/main" val="2759470418"/>
                  </p:ext>
                </p:extLst>
              </p:nvPr>
            </p:nvGraphicFramePr>
            <p:xfrm>
              <a:off x="838200" y="2306037"/>
              <a:ext cx="7244143" cy="3811716"/>
            </p:xfrm>
            <a:graphic>
              <a:graphicData uri="http://schemas.openxmlformats.org/drawingml/2006/table">
                <a:tbl>
                  <a:tblPr firstRow="1" bandRow="1">
                    <a:tableStyleId>{5C22544A-7EE6-4342-B048-85BDC9FD1C3A}</a:tableStyleId>
                  </a:tblPr>
                  <a:tblGrid>
                    <a:gridCol w="1322896">
                      <a:extLst>
                        <a:ext uri="{9D8B030D-6E8A-4147-A177-3AD203B41FA5}">
                          <a16:colId xmlns:a16="http://schemas.microsoft.com/office/drawing/2014/main" val="3254363312"/>
                        </a:ext>
                      </a:extLst>
                    </a:gridCol>
                    <a:gridCol w="2454466">
                      <a:extLst>
                        <a:ext uri="{9D8B030D-6E8A-4147-A177-3AD203B41FA5}">
                          <a16:colId xmlns:a16="http://schemas.microsoft.com/office/drawing/2014/main" val="1399776950"/>
                        </a:ext>
                      </a:extLst>
                    </a:gridCol>
                    <a:gridCol w="3466781">
                      <a:extLst>
                        <a:ext uri="{9D8B030D-6E8A-4147-A177-3AD203B41FA5}">
                          <a16:colId xmlns:a16="http://schemas.microsoft.com/office/drawing/2014/main" val="1047114827"/>
                        </a:ext>
                      </a:extLst>
                    </a:gridCol>
                  </a:tblGrid>
                  <a:tr h="370840">
                    <a:tc>
                      <a:txBody>
                        <a:bodyPr/>
                        <a:lstStyle/>
                        <a:p>
                          <a:r>
                            <a:rPr lang="en-US" sz="1200"/>
                            <a:t>Constraint</a:t>
                          </a:r>
                        </a:p>
                      </a:txBody>
                      <a:tcPr/>
                    </a:tc>
                    <a:tc>
                      <a:txBody>
                        <a:bodyPr/>
                        <a:lstStyle/>
                        <a:p>
                          <a:r>
                            <a:rPr lang="en-US" sz="1200"/>
                            <a:t>Formulation</a:t>
                          </a:r>
                        </a:p>
                      </a:txBody>
                      <a:tcPr/>
                    </a:tc>
                    <a:tc>
                      <a:txBody>
                        <a:bodyPr/>
                        <a:lstStyle/>
                        <a:p>
                          <a:r>
                            <a:rPr lang="en-US" sz="1200"/>
                            <a:t>Interpretation</a:t>
                          </a:r>
                        </a:p>
                      </a:txBody>
                      <a:tcPr/>
                    </a:tc>
                    <a:extLst>
                      <a:ext uri="{0D108BD9-81ED-4DB2-BD59-A6C34878D82A}">
                        <a16:rowId xmlns:a16="http://schemas.microsoft.com/office/drawing/2014/main" val="2696776282"/>
                      </a:ext>
                    </a:extLst>
                  </a:tr>
                  <a:tr h="370840">
                    <a:tc>
                      <a:txBody>
                        <a:bodyPr/>
                        <a:lstStyle/>
                        <a:p>
                          <a:r>
                            <a:rPr lang="en-US" sz="1200">
                              <a:solidFill>
                                <a:schemeClr val="tx1"/>
                              </a:solidFill>
                            </a:rPr>
                            <a:t>Service</a:t>
                          </a:r>
                        </a:p>
                      </a:txBody>
                      <a:tcPr>
                        <a:solidFill>
                          <a:srgbClr val="CFD5EA"/>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i="1" smtClean="0">
                                        <a:solidFill>
                                          <a:schemeClr val="tx1"/>
                                        </a:solidFill>
                                        <a:latin typeface="Cambria Math" panose="02040503050406030204" pitchFamily="18" charset="0"/>
                                      </a:rPr>
                                    </m:ctrlPr>
                                  </m:naryPr>
                                  <m:sub>
                                    <m:r>
                                      <m:rPr>
                                        <m:brk m:alnAt="7"/>
                                      </m:rPr>
                                      <a:rPr lang="en-US" sz="1200" b="0" i="1" smtClean="0">
                                        <a:solidFill>
                                          <a:schemeClr val="tx1"/>
                                        </a:solidFill>
                                        <a:latin typeface="Cambria Math" panose="02040503050406030204" pitchFamily="18" charset="0"/>
                                      </a:rPr>
                                      <m:t>𝑗</m:t>
                                    </m:r>
                                  </m:sub>
                                  <m:sup/>
                                  <m:e>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𝑥</m:t>
                                        </m:r>
                                      </m:e>
                                      <m:sub>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𝑗</m:t>
                                        </m:r>
                                      </m:sub>
                                    </m:sSub>
                                  </m:e>
                                </m:nary>
                                <m:r>
                                  <a:rPr lang="en-US" sz="1200" b="0" i="1" smtClean="0">
                                    <a:solidFill>
                                      <a:schemeClr val="tx1"/>
                                    </a:solidFill>
                                    <a:latin typeface="Cambria Math" panose="02040503050406030204" pitchFamily="18" charset="0"/>
                                  </a:rPr>
                                  <m:t>=1,</m:t>
                                </m:r>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m:t>
                                    </m:r>
                                  </m:e>
                                  <m:sub>
                                    <m:r>
                                      <a:rPr lang="en-US" sz="1200" b="0" i="1" smtClean="0">
                                        <a:solidFill>
                                          <a:schemeClr val="tx1"/>
                                        </a:solidFill>
                                        <a:latin typeface="Cambria Math" panose="02040503050406030204" pitchFamily="18" charset="0"/>
                                      </a:rPr>
                                      <m:t>𝑖</m:t>
                                    </m:r>
                                  </m:sub>
                                </m:sSub>
                              </m:oMath>
                            </m:oMathPara>
                          </a14:m>
                          <a:endParaRPr lang="en-US" sz="1200">
                            <a:solidFill>
                              <a:schemeClr val="tx1"/>
                            </a:solidFill>
                          </a:endParaRPr>
                        </a:p>
                      </a:txBody>
                      <a:tcPr>
                        <a:solidFill>
                          <a:srgbClr val="CFD5EA"/>
                        </a:solidFill>
                      </a:tcPr>
                    </a:tc>
                    <a:tc>
                      <a:txBody>
                        <a:bodyPr/>
                        <a:lstStyle/>
                        <a:p>
                          <a:r>
                            <a:rPr lang="en-US" sz="1200">
                              <a:solidFill>
                                <a:schemeClr val="tx1"/>
                              </a:solidFill>
                            </a:rPr>
                            <a:t>Every customer is served by only one facility</a:t>
                          </a:r>
                        </a:p>
                      </a:txBody>
                      <a:tcPr>
                        <a:solidFill>
                          <a:srgbClr val="CFD5EA"/>
                        </a:solidFill>
                      </a:tcPr>
                    </a:tc>
                    <a:extLst>
                      <a:ext uri="{0D108BD9-81ED-4DB2-BD59-A6C34878D82A}">
                        <a16:rowId xmlns:a16="http://schemas.microsoft.com/office/drawing/2014/main" val="1435791349"/>
                      </a:ext>
                    </a:extLst>
                  </a:tr>
                  <a:tr h="370840">
                    <a:tc>
                      <a:txBody>
                        <a:bodyPr/>
                        <a:lstStyle/>
                        <a:p>
                          <a:r>
                            <a:rPr lang="en-US" sz="1200"/>
                            <a:t>Capacity </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i="1" smtClean="0">
                                        <a:latin typeface="Cambria Math" panose="02040503050406030204" pitchFamily="18" charset="0"/>
                                      </a:rPr>
                                    </m:ctrlPr>
                                  </m:naryPr>
                                  <m:sub>
                                    <m:r>
                                      <m:rPr>
                                        <m:brk m:alnAt="7"/>
                                      </m:rPr>
                                      <a:rPr lang="en-US" sz="1200" b="0" i="1" smtClean="0">
                                        <a:latin typeface="Cambria Math" panose="02040503050406030204" pitchFamily="18" charset="0"/>
                                      </a:rPr>
                                      <m:t>𝑖</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𝑑</m:t>
                                        </m:r>
                                      </m:e>
                                      <m:sub>
                                        <m:r>
                                          <a:rPr lang="en-US" sz="1200" b="0" i="1" smtClean="0">
                                            <a:latin typeface="Cambria Math" panose="02040503050406030204" pitchFamily="18" charset="0"/>
                                          </a:rPr>
                                          <m:t>𝑖</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supHide m:val="on"/>
                                        <m:ctrlPr>
                                          <a:rPr lang="en-US" sz="1200" i="1" smtClean="0">
                                            <a:latin typeface="Cambria Math" panose="02040503050406030204" pitchFamily="18" charset="0"/>
                                          </a:rPr>
                                        </m:ctrlPr>
                                      </m:naryPr>
                                      <m:sub>
                                        <m:r>
                                          <m:rPr>
                                            <m:brk m:alnAt="7"/>
                                          </m:rPr>
                                          <a:rPr lang="en-US" sz="1200" b="0" i="1" smtClean="0">
                                            <a:latin typeface="Cambria Math" panose="02040503050406030204" pitchFamily="18" charset="0"/>
                                          </a:rPr>
                                          <m:t>𝑧</m:t>
                                        </m:r>
                                      </m:sub>
                                      <m:sup/>
                                      <m:e>
                                        <m:r>
                                          <a:rPr lang="en-US" sz="1200" b="0" i="1" smtClean="0">
                                            <a:latin typeface="Cambria Math" panose="02040503050406030204" pitchFamily="18" charset="0"/>
                                          </a:rPr>
                                          <m:t>𝑇</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𝐶</m:t>
                                            </m:r>
                                          </m:e>
                                          <m:sub>
                                            <m:r>
                                              <a:rPr lang="en-US" sz="1200" b="0" i="1" smtClean="0">
                                                <a:latin typeface="Cambria Math" panose="02040503050406030204" pitchFamily="18" charset="0"/>
                                              </a:rPr>
                                              <m:t>𝑧</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e>
                                    </m:nary>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e>
                                      <m:sub>
                                        <m:r>
                                          <a:rPr lang="en-US" sz="1200" b="0" i="1" smtClean="0">
                                            <a:latin typeface="Cambria Math" panose="02040503050406030204" pitchFamily="18" charset="0"/>
                                          </a:rPr>
                                          <m:t>𝑗</m:t>
                                        </m:r>
                                      </m:sub>
                                    </m:sSub>
                                  </m:e>
                                </m:nary>
                              </m:oMath>
                            </m:oMathPara>
                          </a14:m>
                          <a:endParaRPr lang="en-US" sz="1200"/>
                        </a:p>
                      </a:txBody>
                      <a:tcPr/>
                    </a:tc>
                    <a:tc>
                      <a:txBody>
                        <a:bodyPr/>
                        <a:lstStyle/>
                        <a:p>
                          <a:r>
                            <a:rPr lang="en-US" sz="1200"/>
                            <a:t>The sum of demands for customers served by a facility must be less than the vehicle capacity</a:t>
                          </a:r>
                        </a:p>
                      </a:txBody>
                      <a:tcPr/>
                    </a:tc>
                    <a:extLst>
                      <a:ext uri="{0D108BD9-81ED-4DB2-BD59-A6C34878D82A}">
                        <a16:rowId xmlns:a16="http://schemas.microsoft.com/office/drawing/2014/main" val="3417424765"/>
                      </a:ext>
                    </a:extLst>
                  </a:tr>
                  <a:tr h="370840">
                    <a:tc>
                      <a:txBody>
                        <a:bodyPr/>
                        <a:lstStyle/>
                        <a:p>
                          <a:r>
                            <a:rPr lang="en-US" sz="1200"/>
                            <a:t>Assignment</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r>
                                  <a:rPr lang="en-US" sz="1200" b="0" i="1" smtClean="0">
                                    <a:latin typeface="Cambria Math" panose="02040503050406030204" pitchFamily="18" charset="0"/>
                                  </a:rPr>
                                  <m:t>≤</m:t>
                                </m:r>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𝑧</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e>
                                </m:nary>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oMath>
                            </m:oMathPara>
                          </a14:m>
                          <a:endParaRPr lang="en-US" sz="1200"/>
                        </a:p>
                      </a:txBody>
                      <a:tcPr/>
                    </a:tc>
                    <a:tc>
                      <a:txBody>
                        <a:bodyPr/>
                        <a:lstStyle/>
                        <a:p>
                          <a:r>
                            <a:rPr lang="en-US" sz="1200"/>
                            <a:t>Customers can only be assigned to an open facility of either type</a:t>
                          </a:r>
                        </a:p>
                      </a:txBody>
                      <a:tcPr/>
                    </a:tc>
                    <a:extLst>
                      <a:ext uri="{0D108BD9-81ED-4DB2-BD59-A6C34878D82A}">
                        <a16:rowId xmlns:a16="http://schemas.microsoft.com/office/drawing/2014/main" val="1821741722"/>
                      </a:ext>
                    </a:extLst>
                  </a:tr>
                  <a:tr h="370840">
                    <a:tc>
                      <a:txBody>
                        <a:bodyPr/>
                        <a:lstStyle/>
                        <a:p>
                          <a:r>
                            <a:rPr lang="en-US" sz="1200">
                              <a:solidFill>
                                <a:schemeClr val="bg1">
                                  <a:lumMod val="75000"/>
                                </a:schemeClr>
                              </a:solidFill>
                            </a:rPr>
                            <a:t>Facilities</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𝑗</m:t>
                                    </m:r>
                                  </m:sub>
                                  <m:sup/>
                                  <m:e>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𝑧</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e>
                                    </m:nary>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𝑀</m:t>
                                    </m:r>
                                  </m:e>
                                </m:nary>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An optional limit on the total number of facilities which will be constructed.  Could also be substituted for an optional total cost of facility construction.</a:t>
                          </a:r>
                        </a:p>
                      </a:txBody>
                      <a:tcPr>
                        <a:solidFill>
                          <a:schemeClr val="bg1">
                            <a:lumMod val="85000"/>
                          </a:schemeClr>
                        </a:solidFill>
                      </a:tcPr>
                    </a:tc>
                    <a:extLst>
                      <a:ext uri="{0D108BD9-81ED-4DB2-BD59-A6C34878D82A}">
                        <a16:rowId xmlns:a16="http://schemas.microsoft.com/office/drawing/2014/main" val="734653088"/>
                      </a:ext>
                    </a:extLst>
                  </a:tr>
                  <a:tr h="370840">
                    <a:tc>
                      <a:txBody>
                        <a:bodyPr/>
                        <a:lstStyle/>
                        <a:p>
                          <a:r>
                            <a:rPr lang="en-US" sz="1200"/>
                            <a:t>Approximate Tour</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𝑖</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e>
                                </m:nary>
                                <m:r>
                                  <a:rPr lang="en-US" sz="1200" b="0" i="1" smtClean="0">
                                    <a:latin typeface="Cambria Math" panose="02040503050406030204" pitchFamily="18" charset="0"/>
                                  </a:rPr>
                                  <m:t>≤</m:t>
                                </m:r>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𝑧</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r>
                                      <a:rPr lang="en-US" sz="1200" b="0" i="1" smtClean="0">
                                        <a:latin typeface="Cambria Math" panose="02040503050406030204" pitchFamily="18" charset="0"/>
                                      </a:rPr>
                                      <m:t>𝑅</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𝑉</m:t>
                                        </m:r>
                                      </m:e>
                                      <m:sub>
                                        <m:r>
                                          <a:rPr lang="en-US" sz="1200" b="0" i="1" smtClean="0">
                                            <a:latin typeface="Cambria Math" panose="02040503050406030204" pitchFamily="18" charset="0"/>
                                          </a:rPr>
                                          <m:t>𝑧</m:t>
                                        </m:r>
                                      </m:sub>
                                    </m:sSub>
                                  </m:e>
                                </m:nary>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𝛾</m:t>
                                    </m:r>
                                  </m:e>
                                  <m:sub>
                                    <m:r>
                                      <a:rPr lang="en-US" sz="1200" b="0" i="1" smtClean="0">
                                        <a:latin typeface="Cambria Math" panose="02040503050406030204" pitchFamily="18" charset="0"/>
                                      </a:rPr>
                                      <m:t>𝑏𝑎𝑡𝑡𝑒𝑟𝑦</m:t>
                                    </m:r>
                                  </m:sub>
                                </m:sSub>
                                <m:r>
                                  <a:rPr lang="en-US" sz="1200" b="0" i="0"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e>
                                  <m:sub>
                                    <m:r>
                                      <a:rPr lang="en-US" sz="1200" b="0" i="1" smtClean="0">
                                        <a:latin typeface="Cambria Math" panose="02040503050406030204" pitchFamily="18" charset="0"/>
                                      </a:rPr>
                                      <m:t>𝑗</m:t>
                                    </m:r>
                                  </m:sub>
                                </m:sSub>
                              </m:oMath>
                            </m:oMathPara>
                          </a14:m>
                          <a:endParaRPr lang="en-US" sz="1200"/>
                        </a:p>
                      </a:txBody>
                      <a:tcPr/>
                    </a:tc>
                    <a:tc>
                      <a:txBody>
                        <a:bodyPr/>
                        <a:lstStyle/>
                        <a:p>
                          <a:r>
                            <a:rPr lang="en-US" sz="1200"/>
                            <a:t>An approximation of the total tour length</a:t>
                          </a:r>
                        </a:p>
                      </a:txBody>
                      <a:tcPr/>
                    </a:tc>
                    <a:extLst>
                      <a:ext uri="{0D108BD9-81ED-4DB2-BD59-A6C34878D82A}">
                        <a16:rowId xmlns:a16="http://schemas.microsoft.com/office/drawing/2014/main" val="1925554079"/>
                      </a:ext>
                    </a:extLst>
                  </a:tr>
                  <a:tr h="370840">
                    <a:tc>
                      <a:txBody>
                        <a:bodyPr/>
                        <a:lstStyle/>
                        <a:p>
                          <a:r>
                            <a:rPr lang="en-US" sz="1200">
                              <a:solidFill>
                                <a:schemeClr val="bg1">
                                  <a:lumMod val="75000"/>
                                </a:schemeClr>
                              </a:solidFill>
                            </a:rPr>
                            <a:t>Facility Selection</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𝑧</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r>
                                      <a:rPr lang="en-US" sz="1200" b="0" i="1" smtClean="0">
                                        <a:solidFill>
                                          <a:schemeClr val="bg1">
                                            <a:lumMod val="75000"/>
                                          </a:schemeClr>
                                        </a:solidFill>
                                        <a:latin typeface="Cambria Math" panose="02040503050406030204" pitchFamily="18" charset="0"/>
                                      </a:rPr>
                                      <m:t>≤1,</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𝑗</m:t>
                                        </m:r>
                                      </m:sub>
                                    </m:sSub>
                                  </m:e>
                                </m:nary>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Only allow either no infrastructure, standard range, or extended range infrastructure to be constructed at a site </a:t>
                          </a:r>
                          <a14:m>
                            <m:oMath xmlns:m="http://schemas.openxmlformats.org/officeDocument/2006/math">
                              <m:r>
                                <a:rPr lang="en-US" sz="1200" b="0" i="1" smtClean="0">
                                  <a:solidFill>
                                    <a:schemeClr val="bg1">
                                      <a:lumMod val="75000"/>
                                    </a:schemeClr>
                                  </a:solidFill>
                                  <a:latin typeface="Cambria Math" panose="02040503050406030204" pitchFamily="18" charset="0"/>
                                </a:rPr>
                                <m:t>𝑗</m:t>
                              </m:r>
                            </m:oMath>
                          </a14:m>
                          <a:endParaRPr lang="en-US" sz="1200">
                            <a:solidFill>
                              <a:schemeClr val="bg1">
                                <a:lumMod val="75000"/>
                              </a:schemeClr>
                            </a:solidFill>
                          </a:endParaRPr>
                        </a:p>
                      </a:txBody>
                      <a:tcPr>
                        <a:solidFill>
                          <a:schemeClr val="bg1">
                            <a:lumMod val="85000"/>
                          </a:schemeClr>
                        </a:solidFill>
                      </a:tcPr>
                    </a:tc>
                    <a:extLst>
                      <a:ext uri="{0D108BD9-81ED-4DB2-BD59-A6C34878D82A}">
                        <a16:rowId xmlns:a16="http://schemas.microsoft.com/office/drawing/2014/main" val="3344082512"/>
                      </a:ext>
                    </a:extLst>
                  </a:tr>
                </a:tbl>
              </a:graphicData>
            </a:graphic>
          </p:graphicFrame>
        </mc:Choice>
        <mc:Fallback xmlns="">
          <p:graphicFrame>
            <p:nvGraphicFramePr>
              <p:cNvPr id="4" name="Table 4">
                <a:extLst>
                  <a:ext uri="{FF2B5EF4-FFF2-40B4-BE49-F238E27FC236}">
                    <a16:creationId xmlns:a16="http://schemas.microsoft.com/office/drawing/2014/main" id="{E846B634-14C1-4FA5-98FC-A9010AE0295E}"/>
                  </a:ext>
                </a:extLst>
              </p:cNvPr>
              <p:cNvGraphicFramePr>
                <a:graphicFrameLocks noGrp="1"/>
              </p:cNvGraphicFramePr>
              <p:nvPr>
                <p:extLst>
                  <p:ext uri="{D42A27DB-BD31-4B8C-83A1-F6EECF244321}">
                    <p14:modId xmlns:p14="http://schemas.microsoft.com/office/powerpoint/2010/main" val="2759470418"/>
                  </p:ext>
                </p:extLst>
              </p:nvPr>
            </p:nvGraphicFramePr>
            <p:xfrm>
              <a:off x="838200" y="2306037"/>
              <a:ext cx="7244143" cy="3811716"/>
            </p:xfrm>
            <a:graphic>
              <a:graphicData uri="http://schemas.openxmlformats.org/drawingml/2006/table">
                <a:tbl>
                  <a:tblPr firstRow="1" bandRow="1">
                    <a:tableStyleId>{5C22544A-7EE6-4342-B048-85BDC9FD1C3A}</a:tableStyleId>
                  </a:tblPr>
                  <a:tblGrid>
                    <a:gridCol w="1322896">
                      <a:extLst>
                        <a:ext uri="{9D8B030D-6E8A-4147-A177-3AD203B41FA5}">
                          <a16:colId xmlns:a16="http://schemas.microsoft.com/office/drawing/2014/main" val="3254363312"/>
                        </a:ext>
                      </a:extLst>
                    </a:gridCol>
                    <a:gridCol w="2454466">
                      <a:extLst>
                        <a:ext uri="{9D8B030D-6E8A-4147-A177-3AD203B41FA5}">
                          <a16:colId xmlns:a16="http://schemas.microsoft.com/office/drawing/2014/main" val="1399776950"/>
                        </a:ext>
                      </a:extLst>
                    </a:gridCol>
                    <a:gridCol w="3466781">
                      <a:extLst>
                        <a:ext uri="{9D8B030D-6E8A-4147-A177-3AD203B41FA5}">
                          <a16:colId xmlns:a16="http://schemas.microsoft.com/office/drawing/2014/main" val="1047114827"/>
                        </a:ext>
                      </a:extLst>
                    </a:gridCol>
                  </a:tblGrid>
                  <a:tr h="370840">
                    <a:tc>
                      <a:txBody>
                        <a:bodyPr/>
                        <a:lstStyle/>
                        <a:p>
                          <a:r>
                            <a:rPr lang="en-US" sz="1200"/>
                            <a:t>Constraint</a:t>
                          </a:r>
                        </a:p>
                      </a:txBody>
                      <a:tcPr/>
                    </a:tc>
                    <a:tc>
                      <a:txBody>
                        <a:bodyPr/>
                        <a:lstStyle/>
                        <a:p>
                          <a:r>
                            <a:rPr lang="en-US" sz="1200"/>
                            <a:t>Formulation</a:t>
                          </a:r>
                        </a:p>
                      </a:txBody>
                      <a:tcPr/>
                    </a:tc>
                    <a:tc>
                      <a:txBody>
                        <a:bodyPr/>
                        <a:lstStyle/>
                        <a:p>
                          <a:r>
                            <a:rPr lang="en-US" sz="1200"/>
                            <a:t>Interpretation</a:t>
                          </a:r>
                        </a:p>
                      </a:txBody>
                      <a:tcPr/>
                    </a:tc>
                    <a:extLst>
                      <a:ext uri="{0D108BD9-81ED-4DB2-BD59-A6C34878D82A}">
                        <a16:rowId xmlns:a16="http://schemas.microsoft.com/office/drawing/2014/main" val="2696776282"/>
                      </a:ext>
                    </a:extLst>
                  </a:tr>
                  <a:tr h="555943">
                    <a:tc>
                      <a:txBody>
                        <a:bodyPr/>
                        <a:lstStyle/>
                        <a:p>
                          <a:r>
                            <a:rPr lang="en-US" sz="1200">
                              <a:solidFill>
                                <a:schemeClr val="tx1"/>
                              </a:solidFill>
                            </a:rPr>
                            <a:t>Service</a:t>
                          </a:r>
                        </a:p>
                      </a:txBody>
                      <a:tcPr>
                        <a:solidFill>
                          <a:srgbClr val="CFD5EA"/>
                        </a:solidFill>
                      </a:tcPr>
                    </a:tc>
                    <a:tc>
                      <a:txBody>
                        <a:bodyPr/>
                        <a:lstStyle/>
                        <a:p>
                          <a:endParaRPr lang="en-US"/>
                        </a:p>
                      </a:txBody>
                      <a:tcPr>
                        <a:blipFill>
                          <a:blip r:embed="rId3"/>
                          <a:stretch>
                            <a:fillRect l="-54094" t="-113187" r="-142432" b="-662637"/>
                          </a:stretch>
                        </a:blipFill>
                      </a:tcPr>
                    </a:tc>
                    <a:tc>
                      <a:txBody>
                        <a:bodyPr/>
                        <a:lstStyle/>
                        <a:p>
                          <a:r>
                            <a:rPr lang="en-US" sz="1200">
                              <a:solidFill>
                                <a:schemeClr val="tx1"/>
                              </a:solidFill>
                            </a:rPr>
                            <a:t>Every customer is served by only one facility</a:t>
                          </a:r>
                        </a:p>
                      </a:txBody>
                      <a:tcPr>
                        <a:solidFill>
                          <a:srgbClr val="CFD5EA"/>
                        </a:solidFill>
                      </a:tcPr>
                    </a:tc>
                    <a:extLst>
                      <a:ext uri="{0D108BD9-81ED-4DB2-BD59-A6C34878D82A}">
                        <a16:rowId xmlns:a16="http://schemas.microsoft.com/office/drawing/2014/main" val="1435791349"/>
                      </a:ext>
                    </a:extLst>
                  </a:tr>
                  <a:tr h="535242">
                    <a:tc>
                      <a:txBody>
                        <a:bodyPr/>
                        <a:lstStyle/>
                        <a:p>
                          <a:r>
                            <a:rPr lang="en-US" sz="1200"/>
                            <a:t>Capacity </a:t>
                          </a:r>
                        </a:p>
                      </a:txBody>
                      <a:tcPr/>
                    </a:tc>
                    <a:tc>
                      <a:txBody>
                        <a:bodyPr/>
                        <a:lstStyle/>
                        <a:p>
                          <a:endParaRPr lang="en-US"/>
                        </a:p>
                      </a:txBody>
                      <a:tcPr>
                        <a:blipFill>
                          <a:blip r:embed="rId3"/>
                          <a:stretch>
                            <a:fillRect l="-54094" t="-220455" r="-142432" b="-585227"/>
                          </a:stretch>
                        </a:blipFill>
                      </a:tcPr>
                    </a:tc>
                    <a:tc>
                      <a:txBody>
                        <a:bodyPr/>
                        <a:lstStyle/>
                        <a:p>
                          <a:r>
                            <a:rPr lang="en-US" sz="1200"/>
                            <a:t>The sum of demands for customers served by a facility must be less than the vehicle capacity</a:t>
                          </a:r>
                        </a:p>
                      </a:txBody>
                      <a:tcPr/>
                    </a:tc>
                    <a:extLst>
                      <a:ext uri="{0D108BD9-81ED-4DB2-BD59-A6C34878D82A}">
                        <a16:rowId xmlns:a16="http://schemas.microsoft.com/office/drawing/2014/main" val="3417424765"/>
                      </a:ext>
                    </a:extLst>
                  </a:tr>
                  <a:tr h="534289">
                    <a:tc>
                      <a:txBody>
                        <a:bodyPr/>
                        <a:lstStyle/>
                        <a:p>
                          <a:r>
                            <a:rPr lang="en-US" sz="1200"/>
                            <a:t>Assignment</a:t>
                          </a:r>
                        </a:p>
                      </a:txBody>
                      <a:tcPr/>
                    </a:tc>
                    <a:tc>
                      <a:txBody>
                        <a:bodyPr/>
                        <a:lstStyle/>
                        <a:p>
                          <a:endParaRPr lang="en-US"/>
                        </a:p>
                      </a:txBody>
                      <a:tcPr>
                        <a:blipFill>
                          <a:blip r:embed="rId3"/>
                          <a:stretch>
                            <a:fillRect l="-54094" t="-320455" r="-142432" b="-485227"/>
                          </a:stretch>
                        </a:blipFill>
                      </a:tcPr>
                    </a:tc>
                    <a:tc>
                      <a:txBody>
                        <a:bodyPr/>
                        <a:lstStyle/>
                        <a:p>
                          <a:r>
                            <a:rPr lang="en-US" sz="1200"/>
                            <a:t>Customers can only be assigned to an open facility of either type</a:t>
                          </a:r>
                        </a:p>
                      </a:txBody>
                      <a:tcPr/>
                    </a:tc>
                    <a:extLst>
                      <a:ext uri="{0D108BD9-81ED-4DB2-BD59-A6C34878D82A}">
                        <a16:rowId xmlns:a16="http://schemas.microsoft.com/office/drawing/2014/main" val="1821741722"/>
                      </a:ext>
                    </a:extLst>
                  </a:tr>
                  <a:tr h="640080">
                    <a:tc>
                      <a:txBody>
                        <a:bodyPr/>
                        <a:lstStyle/>
                        <a:p>
                          <a:r>
                            <a:rPr lang="en-US" sz="1200">
                              <a:solidFill>
                                <a:schemeClr val="bg1">
                                  <a:lumMod val="75000"/>
                                </a:schemeClr>
                              </a:solidFill>
                            </a:rPr>
                            <a:t>Facilities</a:t>
                          </a:r>
                        </a:p>
                      </a:txBody>
                      <a:tcPr>
                        <a:solidFill>
                          <a:schemeClr val="bg1">
                            <a:lumMod val="85000"/>
                          </a:schemeClr>
                        </a:solidFill>
                      </a:tcPr>
                    </a:tc>
                    <a:tc>
                      <a:txBody>
                        <a:bodyPr/>
                        <a:lstStyle/>
                        <a:p>
                          <a:endParaRPr lang="en-US"/>
                        </a:p>
                      </a:txBody>
                      <a:tcPr>
                        <a:blipFill>
                          <a:blip r:embed="rId3"/>
                          <a:stretch>
                            <a:fillRect l="-54094" t="-352381" r="-142432" b="-306667"/>
                          </a:stretch>
                        </a:blipFill>
                      </a:tcPr>
                    </a:tc>
                    <a:tc>
                      <a:txBody>
                        <a:bodyPr/>
                        <a:lstStyle/>
                        <a:p>
                          <a:r>
                            <a:rPr lang="en-US" sz="1200">
                              <a:solidFill>
                                <a:schemeClr val="bg1">
                                  <a:lumMod val="75000"/>
                                </a:schemeClr>
                              </a:solidFill>
                            </a:rPr>
                            <a:t>An optional limit on the total number of facilities which will be constructed.  Could also be substituted for an optional total cost of facility construction.</a:t>
                          </a:r>
                        </a:p>
                      </a:txBody>
                      <a:tcPr>
                        <a:solidFill>
                          <a:schemeClr val="bg1">
                            <a:lumMod val="85000"/>
                          </a:schemeClr>
                        </a:solidFill>
                      </a:tcPr>
                    </a:tc>
                    <a:extLst>
                      <a:ext uri="{0D108BD9-81ED-4DB2-BD59-A6C34878D82A}">
                        <a16:rowId xmlns:a16="http://schemas.microsoft.com/office/drawing/2014/main" val="734653088"/>
                      </a:ext>
                    </a:extLst>
                  </a:tr>
                  <a:tr h="535242">
                    <a:tc>
                      <a:txBody>
                        <a:bodyPr/>
                        <a:lstStyle/>
                        <a:p>
                          <a:r>
                            <a:rPr lang="en-US" sz="1200"/>
                            <a:t>Approximate Tour</a:t>
                          </a:r>
                        </a:p>
                      </a:txBody>
                      <a:tcPr/>
                    </a:tc>
                    <a:tc>
                      <a:txBody>
                        <a:bodyPr/>
                        <a:lstStyle/>
                        <a:p>
                          <a:endParaRPr lang="en-US"/>
                        </a:p>
                      </a:txBody>
                      <a:tcPr>
                        <a:blipFill>
                          <a:blip r:embed="rId3"/>
                          <a:stretch>
                            <a:fillRect l="-54094" t="-539773" r="-142432" b="-265909"/>
                          </a:stretch>
                        </a:blipFill>
                      </a:tcPr>
                    </a:tc>
                    <a:tc>
                      <a:txBody>
                        <a:bodyPr/>
                        <a:lstStyle/>
                        <a:p>
                          <a:r>
                            <a:rPr lang="en-US" sz="1200"/>
                            <a:t>An approximation of the total tour length</a:t>
                          </a:r>
                        </a:p>
                      </a:txBody>
                      <a:tcPr/>
                    </a:tc>
                    <a:extLst>
                      <a:ext uri="{0D108BD9-81ED-4DB2-BD59-A6C34878D82A}">
                        <a16:rowId xmlns:a16="http://schemas.microsoft.com/office/drawing/2014/main" val="1925554079"/>
                      </a:ext>
                    </a:extLst>
                  </a:tr>
                  <a:tr h="640080">
                    <a:tc>
                      <a:txBody>
                        <a:bodyPr/>
                        <a:lstStyle/>
                        <a:p>
                          <a:r>
                            <a:rPr lang="en-US" sz="1200">
                              <a:solidFill>
                                <a:schemeClr val="bg1">
                                  <a:lumMod val="75000"/>
                                </a:schemeClr>
                              </a:solidFill>
                            </a:rPr>
                            <a:t>Facility Selection</a:t>
                          </a:r>
                        </a:p>
                      </a:txBody>
                      <a:tcPr>
                        <a:solidFill>
                          <a:schemeClr val="bg1">
                            <a:lumMod val="85000"/>
                          </a:schemeClr>
                        </a:solidFill>
                      </a:tcPr>
                    </a:tc>
                    <a:tc>
                      <a:txBody>
                        <a:bodyPr/>
                        <a:lstStyle/>
                        <a:p>
                          <a:endParaRPr lang="en-US"/>
                        </a:p>
                      </a:txBody>
                      <a:tcPr>
                        <a:blipFill>
                          <a:blip r:embed="rId3"/>
                          <a:stretch>
                            <a:fillRect l="-54094" t="-536190" r="-142432" b="-122857"/>
                          </a:stretch>
                        </a:blipFill>
                      </a:tcPr>
                    </a:tc>
                    <a:tc>
                      <a:txBody>
                        <a:bodyPr/>
                        <a:lstStyle/>
                        <a:p>
                          <a:endParaRPr lang="en-US"/>
                        </a:p>
                      </a:txBody>
                      <a:tcPr>
                        <a:blipFill>
                          <a:blip r:embed="rId3"/>
                          <a:stretch>
                            <a:fillRect l="-109139" t="-536190" r="-879" b="-122857"/>
                          </a:stretch>
                        </a:blipFill>
                      </a:tcPr>
                    </a:tc>
                    <a:extLst>
                      <a:ext uri="{0D108BD9-81ED-4DB2-BD59-A6C34878D82A}">
                        <a16:rowId xmlns:a16="http://schemas.microsoft.com/office/drawing/2014/main" val="3344082512"/>
                      </a:ext>
                    </a:extLst>
                  </a:tr>
                </a:tbl>
              </a:graphicData>
            </a:graphic>
          </p:graphicFrame>
        </mc:Fallback>
      </mc:AlternateContent>
      <p:graphicFrame>
        <p:nvGraphicFramePr>
          <p:cNvPr id="5" name="Diagram 4">
            <a:extLst>
              <a:ext uri="{FF2B5EF4-FFF2-40B4-BE49-F238E27FC236}">
                <a16:creationId xmlns:a16="http://schemas.microsoft.com/office/drawing/2014/main" id="{AD48F8EE-7EFE-4927-9595-8DD96251E04E}"/>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Table 7">
            <a:extLst>
              <a:ext uri="{FF2B5EF4-FFF2-40B4-BE49-F238E27FC236}">
                <a16:creationId xmlns:a16="http://schemas.microsoft.com/office/drawing/2014/main" id="{831F96C7-447B-4632-A95D-DB0B13133161}"/>
              </a:ext>
            </a:extLst>
          </p:cNvPr>
          <p:cNvGraphicFramePr>
            <a:graphicFrameLocks noGrp="1"/>
          </p:cNvGraphicFramePr>
          <p:nvPr>
            <p:extLst>
              <p:ext uri="{D42A27DB-BD31-4B8C-83A1-F6EECF244321}">
                <p14:modId xmlns:p14="http://schemas.microsoft.com/office/powerpoint/2010/main" val="3283811108"/>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21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
        <p:nvSpPr>
          <p:cNvPr id="8" name="TextBox 7">
            <a:extLst>
              <a:ext uri="{FF2B5EF4-FFF2-40B4-BE49-F238E27FC236}">
                <a16:creationId xmlns:a16="http://schemas.microsoft.com/office/drawing/2014/main" id="{A2583866-4E20-4C8F-BF91-05013D3091C7}"/>
              </a:ext>
            </a:extLst>
          </p:cNvPr>
          <p:cNvSpPr txBox="1"/>
          <p:nvPr/>
        </p:nvSpPr>
        <p:spPr>
          <a:xfrm>
            <a:off x="3574256" y="1864068"/>
            <a:ext cx="2521744" cy="400110"/>
          </a:xfrm>
          <a:prstGeom prst="rect">
            <a:avLst/>
          </a:prstGeom>
          <a:noFill/>
        </p:spPr>
        <p:txBody>
          <a:bodyPr wrap="square" rtlCol="0">
            <a:spAutoFit/>
          </a:bodyPr>
          <a:lstStyle/>
          <a:p>
            <a:pPr algn="ctr"/>
            <a:r>
              <a:rPr lang="en-US" sz="2000" b="1" i="1" u="sng"/>
              <a:t>Routing Heuristic</a:t>
            </a:r>
          </a:p>
        </p:txBody>
      </p:sp>
      <p:sp>
        <p:nvSpPr>
          <p:cNvPr id="9" name="Rectangle 8">
            <a:extLst>
              <a:ext uri="{FF2B5EF4-FFF2-40B4-BE49-F238E27FC236}">
                <a16:creationId xmlns:a16="http://schemas.microsoft.com/office/drawing/2014/main" id="{E836B6BE-EE77-2846-B83E-3C34ABA48F97}"/>
              </a:ext>
            </a:extLst>
          </p:cNvPr>
          <p:cNvSpPr/>
          <p:nvPr/>
        </p:nvSpPr>
        <p:spPr>
          <a:xfrm>
            <a:off x="2791326" y="1253331"/>
            <a:ext cx="4580690" cy="10108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0D5E7297-2F96-48E3-844D-97CE8212EA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1712" y="2891844"/>
            <a:ext cx="2688138" cy="1906624"/>
          </a:xfrm>
          <a:prstGeom prst="rect">
            <a:avLst/>
          </a:prstGeom>
        </p:spPr>
      </p:pic>
      <p:sp>
        <p:nvSpPr>
          <p:cNvPr id="11" name="Rectangle 10">
            <a:extLst>
              <a:ext uri="{FF2B5EF4-FFF2-40B4-BE49-F238E27FC236}">
                <a16:creationId xmlns:a16="http://schemas.microsoft.com/office/drawing/2014/main" id="{1F0EDF39-614F-4BB0-A36B-4965408FE71D}"/>
              </a:ext>
            </a:extLst>
          </p:cNvPr>
          <p:cNvSpPr/>
          <p:nvPr/>
        </p:nvSpPr>
        <p:spPr>
          <a:xfrm>
            <a:off x="9017023" y="2988584"/>
            <a:ext cx="1077238" cy="190395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30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0417-2B5B-4BC7-8D37-53AECC69E1C2}"/>
              </a:ext>
            </a:extLst>
          </p:cNvPr>
          <p:cNvSpPr>
            <a:spLocks noGrp="1"/>
          </p:cNvSpPr>
          <p:nvPr>
            <p:ph type="title"/>
          </p:nvPr>
        </p:nvSpPr>
        <p:spPr/>
        <p:txBody>
          <a:bodyPr/>
          <a:lstStyle/>
          <a:p>
            <a:r>
              <a:rPr lang="en-US"/>
              <a:t>Model Formulation: Facility 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F7CDE8-05B3-4754-BAFE-26F29BE75D82}"/>
                  </a:ext>
                </a:extLst>
              </p:cNvPr>
              <p:cNvSpPr>
                <a:spLocks noGrp="1"/>
              </p:cNvSpPr>
              <p:nvPr>
                <p:ph idx="1"/>
              </p:nvPr>
            </p:nvSpPr>
            <p:spPr>
              <a:xfrm>
                <a:off x="838200" y="1253331"/>
                <a:ext cx="10515600" cy="4351338"/>
              </a:xfrm>
            </p:spPr>
            <p:txBody>
              <a:bodyPr/>
              <a:lstStyle/>
              <a:p>
                <a:pPr marL="0" indent="0">
                  <a:buNone/>
                </a:pPr>
                <a:r>
                  <a:rPr lang="en-US" b="0"/>
                  <a:t>Min(</a:t>
                </a:r>
                <a14:m>
                  <m:oMath xmlns:m="http://schemas.openxmlformats.org/officeDocument/2006/math">
                    <m:r>
                      <a:rPr lang="en-US" b="0" i="1" smtClean="0">
                        <a:latin typeface="Cambria Math" panose="02040503050406030204" pitchFamily="18" charset="0"/>
                      </a:rPr>
                      <m:t>𝑂𝐵𝐽</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𝑧</m:t>
                                </m:r>
                              </m:sub>
                              <m:sup/>
                              <m:e>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𝑐</m:t>
                                    </m:r>
                                  </m:e>
                                  <m:sub>
                                    <m:r>
                                      <a:rPr lang="en-US" b="0" i="1" smtClean="0">
                                        <a:latin typeface="Cambria Math" panose="02040503050406030204" pitchFamily="18" charset="0"/>
                                      </a:rPr>
                                      <m:t>0,</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m:t>
                                    </m:r>
                                    <m:r>
                                      <a:rPr lang="en-US" b="0" i="1" smtClean="0">
                                        <a:latin typeface="Cambria Math" panose="02040503050406030204" pitchFamily="18" charset="0"/>
                                      </a:rPr>
                                      <m:t>,0</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e>
                        </m:nary>
                      </m:e>
                    </m:nary>
                    <m:r>
                      <a:rPr lang="en-US" b="0" i="1" smtClean="0">
                        <a:solidFill>
                          <a:schemeClr val="bg1">
                            <a:lumMod val="75000"/>
                          </a:schemeClr>
                        </a:solidFill>
                        <a:latin typeface="Cambria Math" panose="02040503050406030204" pitchFamily="18" charset="0"/>
                      </a:rPr>
                      <m:t>+2</m:t>
                    </m:r>
                    <m:r>
                      <a:rPr lang="en-US" b="0" i="1" smtClean="0">
                        <a:solidFill>
                          <a:schemeClr val="bg1">
                            <a:lumMod val="75000"/>
                          </a:schemeClr>
                        </a:solidFill>
                        <a:latin typeface="Cambria Math" panose="02040503050406030204" pitchFamily="18" charset="0"/>
                      </a:rPr>
                      <m:t>𝛽</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𝑐</m:t>
                        </m:r>
                      </m:e>
                      <m:sub>
                        <m:r>
                          <a:rPr lang="en-US" b="0" i="1" smtClean="0">
                            <a:solidFill>
                              <a:schemeClr val="bg1">
                                <a:lumMod val="75000"/>
                              </a:schemeClr>
                            </a:solidFill>
                            <a:latin typeface="Cambria Math" panose="02040503050406030204" pitchFamily="18" charset="0"/>
                          </a:rPr>
                          <m:t>0,</m:t>
                        </m:r>
                        <m:r>
                          <a:rPr lang="en-US" b="0" i="1" smtClean="0">
                            <a:solidFill>
                              <a:schemeClr val="bg1">
                                <a:lumMod val="75000"/>
                              </a:schemeClr>
                            </a:solidFill>
                            <a:latin typeface="Cambria Math" panose="02040503050406030204" pitchFamily="18" charset="0"/>
                          </a:rPr>
                          <m:t>𝑗</m:t>
                        </m:r>
                      </m:sub>
                    </m:sSub>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𝑦</m:t>
                        </m:r>
                      </m:e>
                      <m:sub>
                        <m:r>
                          <a:rPr lang="en-US" b="0" i="1" smtClean="0">
                            <a:solidFill>
                              <a:schemeClr val="bg1">
                                <a:lumMod val="75000"/>
                              </a:schemeClr>
                            </a:solidFill>
                            <a:latin typeface="Cambria Math" panose="02040503050406030204" pitchFamily="18" charset="0"/>
                          </a:rPr>
                          <m:t>𝑗</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𝑧</m:t>
                        </m:r>
                      </m:sub>
                    </m:sSub>
                    <m:r>
                      <a:rPr lang="en-US" b="0" i="1" smtClean="0">
                        <a:solidFill>
                          <a:schemeClr val="bg1">
                            <a:lumMod val="75000"/>
                          </a:schemeClr>
                        </a:solidFill>
                        <a:latin typeface="Cambria Math" panose="02040503050406030204" pitchFamily="18" charset="0"/>
                      </a:rPr>
                      <m:t>+</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𝑓</m:t>
                        </m:r>
                      </m:e>
                      <m:sub>
                        <m:r>
                          <a:rPr lang="en-US" b="0" i="1" smtClean="0">
                            <a:solidFill>
                              <a:schemeClr val="bg1">
                                <a:lumMod val="75000"/>
                              </a:schemeClr>
                            </a:solidFill>
                            <a:latin typeface="Cambria Math" panose="02040503050406030204" pitchFamily="18" charset="0"/>
                          </a:rPr>
                          <m:t>𝑗</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𝑧</m:t>
                        </m:r>
                      </m:sub>
                    </m:sSub>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𝑦</m:t>
                        </m:r>
                      </m:e>
                      <m:sub>
                        <m:r>
                          <a:rPr lang="en-US" b="0" i="1" smtClean="0">
                            <a:solidFill>
                              <a:schemeClr val="bg1">
                                <a:lumMod val="75000"/>
                              </a:schemeClr>
                            </a:solidFill>
                            <a:latin typeface="Cambria Math" panose="02040503050406030204" pitchFamily="18" charset="0"/>
                          </a:rPr>
                          <m:t>𝑗</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𝑧</m:t>
                        </m:r>
                      </m:sub>
                    </m:sSub>
                    <m:r>
                      <a:rPr lang="en-US" b="0" i="1" smtClean="0">
                        <a:solidFill>
                          <a:schemeClr val="tx1"/>
                        </a:solidFill>
                        <a:latin typeface="Cambria Math" panose="02040503050406030204" pitchFamily="18" charset="0"/>
                      </a:rPr>
                      <m:t>}</m:t>
                    </m:r>
                  </m:oMath>
                </a14:m>
                <a:endParaRPr lang="en-US" b="0">
                  <a:solidFill>
                    <a:schemeClr val="bg1">
                      <a:lumMod val="75000"/>
                    </a:schemeClr>
                  </a:solidFill>
                </a:endParaRPr>
              </a:p>
              <a:p>
                <a:pPr marL="0" indent="0">
                  <a:buNone/>
                </a:pPr>
                <a:r>
                  <a:rPr lang="en-US" err="1"/>
                  <a:t>s.t.</a:t>
                </a:r>
                <a:endParaRPr lang="en-US"/>
              </a:p>
              <a:p>
                <a:pPr marL="0" indent="0">
                  <a:buNone/>
                </a:pPr>
                <a:endParaRPr lang="en-US" b="0"/>
              </a:p>
            </p:txBody>
          </p:sp>
        </mc:Choice>
        <mc:Fallback xmlns="">
          <p:sp>
            <p:nvSpPr>
              <p:cNvPr id="3" name="Content Placeholder 2">
                <a:extLst>
                  <a:ext uri="{FF2B5EF4-FFF2-40B4-BE49-F238E27FC236}">
                    <a16:creationId xmlns:a16="http://schemas.microsoft.com/office/drawing/2014/main" id="{DAF7CDE8-05B3-4754-BAFE-26F29BE75D82}"/>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2"/>
                <a:stretch>
                  <a:fillRect l="-1217" t="-2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E846B634-14C1-4FA5-98FC-A9010AE0295E}"/>
                  </a:ext>
                </a:extLst>
              </p:cNvPr>
              <p:cNvGraphicFramePr>
                <a:graphicFrameLocks noGrp="1"/>
              </p:cNvGraphicFramePr>
              <p:nvPr>
                <p:extLst>
                  <p:ext uri="{D42A27DB-BD31-4B8C-83A1-F6EECF244321}">
                    <p14:modId xmlns:p14="http://schemas.microsoft.com/office/powerpoint/2010/main" val="212246397"/>
                  </p:ext>
                </p:extLst>
              </p:nvPr>
            </p:nvGraphicFramePr>
            <p:xfrm>
              <a:off x="838200" y="2306037"/>
              <a:ext cx="7244143" cy="3811716"/>
            </p:xfrm>
            <a:graphic>
              <a:graphicData uri="http://schemas.openxmlformats.org/drawingml/2006/table">
                <a:tbl>
                  <a:tblPr firstRow="1" bandRow="1">
                    <a:tableStyleId>{5C22544A-7EE6-4342-B048-85BDC9FD1C3A}</a:tableStyleId>
                  </a:tblPr>
                  <a:tblGrid>
                    <a:gridCol w="1322896">
                      <a:extLst>
                        <a:ext uri="{9D8B030D-6E8A-4147-A177-3AD203B41FA5}">
                          <a16:colId xmlns:a16="http://schemas.microsoft.com/office/drawing/2014/main" val="3254363312"/>
                        </a:ext>
                      </a:extLst>
                    </a:gridCol>
                    <a:gridCol w="2454466">
                      <a:extLst>
                        <a:ext uri="{9D8B030D-6E8A-4147-A177-3AD203B41FA5}">
                          <a16:colId xmlns:a16="http://schemas.microsoft.com/office/drawing/2014/main" val="1399776950"/>
                        </a:ext>
                      </a:extLst>
                    </a:gridCol>
                    <a:gridCol w="3466781">
                      <a:extLst>
                        <a:ext uri="{9D8B030D-6E8A-4147-A177-3AD203B41FA5}">
                          <a16:colId xmlns:a16="http://schemas.microsoft.com/office/drawing/2014/main" val="1047114827"/>
                        </a:ext>
                      </a:extLst>
                    </a:gridCol>
                  </a:tblGrid>
                  <a:tr h="370840">
                    <a:tc>
                      <a:txBody>
                        <a:bodyPr/>
                        <a:lstStyle/>
                        <a:p>
                          <a:r>
                            <a:rPr lang="en-US" sz="1200"/>
                            <a:t>Constraint</a:t>
                          </a:r>
                        </a:p>
                      </a:txBody>
                      <a:tcPr/>
                    </a:tc>
                    <a:tc>
                      <a:txBody>
                        <a:bodyPr/>
                        <a:lstStyle/>
                        <a:p>
                          <a:r>
                            <a:rPr lang="en-US" sz="1200"/>
                            <a:t>Formulation</a:t>
                          </a:r>
                        </a:p>
                      </a:txBody>
                      <a:tcPr/>
                    </a:tc>
                    <a:tc>
                      <a:txBody>
                        <a:bodyPr/>
                        <a:lstStyle/>
                        <a:p>
                          <a:r>
                            <a:rPr lang="en-US" sz="1200"/>
                            <a:t>Interpretation</a:t>
                          </a:r>
                        </a:p>
                      </a:txBody>
                      <a:tcPr/>
                    </a:tc>
                    <a:extLst>
                      <a:ext uri="{0D108BD9-81ED-4DB2-BD59-A6C34878D82A}">
                        <a16:rowId xmlns:a16="http://schemas.microsoft.com/office/drawing/2014/main" val="2696776282"/>
                      </a:ext>
                    </a:extLst>
                  </a:tr>
                  <a:tr h="370840">
                    <a:tc>
                      <a:txBody>
                        <a:bodyPr/>
                        <a:lstStyle/>
                        <a:p>
                          <a:r>
                            <a:rPr lang="en-US" sz="1200">
                              <a:solidFill>
                                <a:schemeClr val="bg1">
                                  <a:lumMod val="75000"/>
                                </a:schemeClr>
                              </a:solidFill>
                            </a:rPr>
                            <a:t>Service</a:t>
                          </a:r>
                        </a:p>
                      </a:txBody>
                      <a:tcPr>
                        <a:solidFill>
                          <a:srgbClr val="D9D9D9"/>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i="1" smtClean="0">
                                        <a:solidFill>
                                          <a:schemeClr val="bg1">
                                            <a:lumMod val="75000"/>
                                          </a:schemeClr>
                                        </a:solidFill>
                                        <a:latin typeface="Cambria Math" panose="02040503050406030204" pitchFamily="18" charset="0"/>
                                      </a:rPr>
                                    </m:ctrlPr>
                                  </m:naryPr>
                                  <m:sub>
                                    <m:r>
                                      <m:rPr>
                                        <m:brk m:alnAt="7"/>
                                      </m:rPr>
                                      <a:rPr lang="en-US" sz="1200" b="0" i="1" smtClean="0">
                                        <a:solidFill>
                                          <a:schemeClr val="bg1">
                                            <a:lumMod val="75000"/>
                                          </a:schemeClr>
                                        </a:solidFill>
                                        <a:latin typeface="Cambria Math" panose="02040503050406030204" pitchFamily="18" charset="0"/>
                                      </a:rPr>
                                      <m:t>𝑗</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e>
                                </m:nary>
                                <m:r>
                                  <a:rPr lang="en-US" sz="1200" b="0" i="1" smtClean="0">
                                    <a:solidFill>
                                      <a:schemeClr val="bg1">
                                        <a:lumMod val="75000"/>
                                      </a:schemeClr>
                                    </a:solidFill>
                                    <a:latin typeface="Cambria Math" panose="02040503050406030204" pitchFamily="18" charset="0"/>
                                  </a:rPr>
                                  <m:t>=1,</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𝑖</m:t>
                                    </m:r>
                                  </m:sub>
                                </m:sSub>
                              </m:oMath>
                            </m:oMathPara>
                          </a14:m>
                          <a:endParaRPr lang="en-US" sz="1200">
                            <a:solidFill>
                              <a:schemeClr val="bg1">
                                <a:lumMod val="75000"/>
                              </a:schemeClr>
                            </a:solidFill>
                          </a:endParaRPr>
                        </a:p>
                      </a:txBody>
                      <a:tcPr>
                        <a:solidFill>
                          <a:srgbClr val="D9D9D9"/>
                        </a:solidFill>
                      </a:tcPr>
                    </a:tc>
                    <a:tc>
                      <a:txBody>
                        <a:bodyPr/>
                        <a:lstStyle/>
                        <a:p>
                          <a:r>
                            <a:rPr lang="en-US" sz="1200">
                              <a:solidFill>
                                <a:schemeClr val="bg1">
                                  <a:lumMod val="75000"/>
                                </a:schemeClr>
                              </a:solidFill>
                            </a:rPr>
                            <a:t>Every customer is served by only one facility</a:t>
                          </a:r>
                        </a:p>
                      </a:txBody>
                      <a:tcPr>
                        <a:solidFill>
                          <a:srgbClr val="D9D9D9"/>
                        </a:solidFill>
                      </a:tcPr>
                    </a:tc>
                    <a:extLst>
                      <a:ext uri="{0D108BD9-81ED-4DB2-BD59-A6C34878D82A}">
                        <a16:rowId xmlns:a16="http://schemas.microsoft.com/office/drawing/2014/main" val="1435791349"/>
                      </a:ext>
                    </a:extLst>
                  </a:tr>
                  <a:tr h="370840">
                    <a:tc>
                      <a:txBody>
                        <a:bodyPr/>
                        <a:lstStyle/>
                        <a:p>
                          <a:r>
                            <a:rPr lang="en-US" sz="1200">
                              <a:solidFill>
                                <a:schemeClr val="bg1">
                                  <a:lumMod val="75000"/>
                                </a:schemeClr>
                              </a:solidFill>
                            </a:rPr>
                            <a:t>Capacity </a:t>
                          </a:r>
                        </a:p>
                      </a:txBody>
                      <a:tcPr>
                        <a:solidFill>
                          <a:srgbClr val="D9D9D9"/>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i="1" smtClean="0">
                                        <a:solidFill>
                                          <a:schemeClr val="bg1">
                                            <a:lumMod val="75000"/>
                                          </a:schemeClr>
                                        </a:solidFill>
                                        <a:latin typeface="Cambria Math" panose="02040503050406030204" pitchFamily="18" charset="0"/>
                                      </a:rPr>
                                    </m:ctrlPr>
                                  </m:naryPr>
                                  <m:sub>
                                    <m:r>
                                      <m:rPr>
                                        <m:brk m:alnAt="7"/>
                                      </m:rPr>
                                      <a:rPr lang="en-US" sz="1200" b="0" i="1" smtClean="0">
                                        <a:solidFill>
                                          <a:schemeClr val="bg1">
                                            <a:lumMod val="75000"/>
                                          </a:schemeClr>
                                        </a:solidFill>
                                        <a:latin typeface="Cambria Math" panose="02040503050406030204" pitchFamily="18" charset="0"/>
                                      </a:rPr>
                                      <m:t>𝑖</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𝑑</m:t>
                                        </m:r>
                                      </m:e>
                                      <m:sub>
                                        <m:r>
                                          <a:rPr lang="en-US" sz="1200" b="0" i="1" smtClean="0">
                                            <a:solidFill>
                                              <a:schemeClr val="bg1">
                                                <a:lumMod val="75000"/>
                                              </a:schemeClr>
                                            </a:solidFill>
                                            <a:latin typeface="Cambria Math" panose="02040503050406030204" pitchFamily="18" charset="0"/>
                                          </a:rPr>
                                          <m:t>𝑖</m:t>
                                        </m:r>
                                      </m:sub>
                                    </m:sSub>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r>
                                      <a:rPr lang="en-US" sz="1200" b="0" i="1" smtClean="0">
                                        <a:solidFill>
                                          <a:schemeClr val="bg1">
                                            <a:lumMod val="75000"/>
                                          </a:schemeClr>
                                        </a:solidFill>
                                        <a:latin typeface="Cambria Math" panose="02040503050406030204" pitchFamily="18" charset="0"/>
                                      </a:rPr>
                                      <m:t>≤</m:t>
                                    </m:r>
                                    <m:nary>
                                      <m:naryPr>
                                        <m:chr m:val="∑"/>
                                        <m:supHide m:val="on"/>
                                        <m:ctrlPr>
                                          <a:rPr lang="en-US" sz="1200" i="1" smtClean="0">
                                            <a:solidFill>
                                              <a:schemeClr val="bg1">
                                                <a:lumMod val="75000"/>
                                              </a:schemeClr>
                                            </a:solidFill>
                                            <a:latin typeface="Cambria Math" panose="02040503050406030204" pitchFamily="18" charset="0"/>
                                          </a:rPr>
                                        </m:ctrlPr>
                                      </m:naryPr>
                                      <m:sub>
                                        <m:r>
                                          <m:rPr>
                                            <m:brk m:alnAt="7"/>
                                          </m:rPr>
                                          <a:rPr lang="en-US" sz="1200" b="0" i="1" smtClean="0">
                                            <a:solidFill>
                                              <a:schemeClr val="bg1">
                                                <a:lumMod val="75000"/>
                                              </a:schemeClr>
                                            </a:solidFill>
                                            <a:latin typeface="Cambria Math" panose="02040503050406030204" pitchFamily="18" charset="0"/>
                                          </a:rPr>
                                          <m:t>𝑧</m:t>
                                        </m:r>
                                      </m:sub>
                                      <m:sup/>
                                      <m:e>
                                        <m:r>
                                          <a:rPr lang="en-US" sz="1200" b="0" i="1" smtClean="0">
                                            <a:solidFill>
                                              <a:schemeClr val="bg1">
                                                <a:lumMod val="75000"/>
                                              </a:schemeClr>
                                            </a:solidFill>
                                            <a:latin typeface="Cambria Math" panose="02040503050406030204" pitchFamily="18" charset="0"/>
                                          </a:rPr>
                                          <m:t>𝑇</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𝐶</m:t>
                                            </m:r>
                                          </m:e>
                                          <m:sub>
                                            <m:r>
                                              <a:rPr lang="en-US" sz="1200" b="0" i="1" smtClean="0">
                                                <a:solidFill>
                                                  <a:schemeClr val="bg1">
                                                    <a:lumMod val="75000"/>
                                                  </a:schemeClr>
                                                </a:solidFill>
                                                <a:latin typeface="Cambria Math" panose="02040503050406030204" pitchFamily="18" charset="0"/>
                                              </a:rPr>
                                              <m:t>𝑧</m:t>
                                            </m:r>
                                          </m:sub>
                                        </m:sSub>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e>
                                    </m:nary>
                                    <m:r>
                                      <a:rPr lang="en-US" sz="1200" b="0" i="1" smtClean="0">
                                        <a:solidFill>
                                          <a:schemeClr val="bg1">
                                            <a:lumMod val="75000"/>
                                          </a:schemeClr>
                                        </a:solidFill>
                                        <a:latin typeface="Cambria Math" panose="02040503050406030204" pitchFamily="18" charset="0"/>
                                      </a:rPr>
                                      <m:t>,</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𝑗</m:t>
                                        </m:r>
                                      </m:sub>
                                    </m:sSub>
                                  </m:e>
                                </m:nary>
                              </m:oMath>
                            </m:oMathPara>
                          </a14:m>
                          <a:endParaRPr lang="en-US" sz="1200">
                            <a:solidFill>
                              <a:schemeClr val="bg1">
                                <a:lumMod val="75000"/>
                              </a:schemeClr>
                            </a:solidFill>
                          </a:endParaRPr>
                        </a:p>
                      </a:txBody>
                      <a:tcPr>
                        <a:solidFill>
                          <a:srgbClr val="D9D9D9"/>
                        </a:solidFill>
                      </a:tcPr>
                    </a:tc>
                    <a:tc>
                      <a:txBody>
                        <a:bodyPr/>
                        <a:lstStyle/>
                        <a:p>
                          <a:r>
                            <a:rPr lang="en-US" sz="1200">
                              <a:solidFill>
                                <a:schemeClr val="bg1">
                                  <a:lumMod val="75000"/>
                                </a:schemeClr>
                              </a:solidFill>
                            </a:rPr>
                            <a:t>The sum of demands for customers served by a facility must be less than the vehicle capacity</a:t>
                          </a:r>
                        </a:p>
                      </a:txBody>
                      <a:tcPr>
                        <a:solidFill>
                          <a:srgbClr val="D9D9D9"/>
                        </a:solidFill>
                      </a:tcPr>
                    </a:tc>
                    <a:extLst>
                      <a:ext uri="{0D108BD9-81ED-4DB2-BD59-A6C34878D82A}">
                        <a16:rowId xmlns:a16="http://schemas.microsoft.com/office/drawing/2014/main" val="3417424765"/>
                      </a:ext>
                    </a:extLst>
                  </a:tr>
                  <a:tr h="370840">
                    <a:tc>
                      <a:txBody>
                        <a:bodyPr/>
                        <a:lstStyle/>
                        <a:p>
                          <a:r>
                            <a:rPr lang="en-US" sz="1200">
                              <a:solidFill>
                                <a:schemeClr val="bg1">
                                  <a:lumMod val="75000"/>
                                </a:schemeClr>
                              </a:solidFill>
                            </a:rPr>
                            <a:t>Assignment</a:t>
                          </a:r>
                        </a:p>
                      </a:txBody>
                      <a:tcPr>
                        <a:solidFill>
                          <a:srgbClr val="D9D9D9"/>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r>
                                  <a:rPr lang="en-US" sz="1200" b="0" i="1" smtClean="0">
                                    <a:solidFill>
                                      <a:schemeClr val="bg1">
                                        <a:lumMod val="75000"/>
                                      </a:schemeClr>
                                    </a:solidFill>
                                    <a:latin typeface="Cambria Math" panose="02040503050406030204" pitchFamily="18" charset="0"/>
                                  </a:rPr>
                                  <m:t>≤</m:t>
                                </m:r>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𝑧</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e>
                                </m:nary>
                                <m:r>
                                  <a:rPr lang="en-US" sz="1200" b="0" i="1" smtClean="0">
                                    <a:solidFill>
                                      <a:schemeClr val="bg1">
                                        <a:lumMod val="75000"/>
                                      </a:schemeClr>
                                    </a:solidFill>
                                    <a:latin typeface="Cambria Math" panose="02040503050406030204" pitchFamily="18" charset="0"/>
                                  </a:rPr>
                                  <m:t>,</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oMath>
                            </m:oMathPara>
                          </a14:m>
                          <a:endParaRPr lang="en-US" sz="1200">
                            <a:solidFill>
                              <a:schemeClr val="bg1">
                                <a:lumMod val="75000"/>
                              </a:schemeClr>
                            </a:solidFill>
                          </a:endParaRPr>
                        </a:p>
                      </a:txBody>
                      <a:tcPr>
                        <a:solidFill>
                          <a:srgbClr val="D9D9D9"/>
                        </a:solidFill>
                      </a:tcPr>
                    </a:tc>
                    <a:tc>
                      <a:txBody>
                        <a:bodyPr/>
                        <a:lstStyle/>
                        <a:p>
                          <a:r>
                            <a:rPr lang="en-US" sz="1200">
                              <a:solidFill>
                                <a:schemeClr val="bg1">
                                  <a:lumMod val="75000"/>
                                </a:schemeClr>
                              </a:solidFill>
                            </a:rPr>
                            <a:t>Customers can only be assigned to an open facility of either type</a:t>
                          </a:r>
                        </a:p>
                      </a:txBody>
                      <a:tcPr>
                        <a:solidFill>
                          <a:srgbClr val="D9D9D9"/>
                        </a:solidFill>
                      </a:tcPr>
                    </a:tc>
                    <a:extLst>
                      <a:ext uri="{0D108BD9-81ED-4DB2-BD59-A6C34878D82A}">
                        <a16:rowId xmlns:a16="http://schemas.microsoft.com/office/drawing/2014/main" val="1821741722"/>
                      </a:ext>
                    </a:extLst>
                  </a:tr>
                  <a:tr h="370840">
                    <a:tc>
                      <a:txBody>
                        <a:bodyPr/>
                        <a:lstStyle/>
                        <a:p>
                          <a:r>
                            <a:rPr lang="en-US" sz="1200">
                              <a:solidFill>
                                <a:schemeClr val="bg1">
                                  <a:lumMod val="75000"/>
                                </a:schemeClr>
                              </a:solidFill>
                            </a:rPr>
                            <a:t>Facilities</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𝑗</m:t>
                                    </m:r>
                                  </m:sub>
                                  <m:sup/>
                                  <m:e>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𝑧</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e>
                                    </m:nary>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𝑀</m:t>
                                    </m:r>
                                  </m:e>
                                </m:nary>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An optional limit on the total number of facilities which will be constructed.  Could also be substituted for an optional total cost of facility construction.</a:t>
                          </a:r>
                        </a:p>
                      </a:txBody>
                      <a:tcPr>
                        <a:solidFill>
                          <a:schemeClr val="bg1">
                            <a:lumMod val="85000"/>
                          </a:schemeClr>
                        </a:solidFill>
                      </a:tcPr>
                    </a:tc>
                    <a:extLst>
                      <a:ext uri="{0D108BD9-81ED-4DB2-BD59-A6C34878D82A}">
                        <a16:rowId xmlns:a16="http://schemas.microsoft.com/office/drawing/2014/main" val="734653088"/>
                      </a:ext>
                    </a:extLst>
                  </a:tr>
                  <a:tr h="370840">
                    <a:tc>
                      <a:txBody>
                        <a:bodyPr/>
                        <a:lstStyle/>
                        <a:p>
                          <a:r>
                            <a:rPr lang="en-US" sz="1200"/>
                            <a:t>Approximate Tour</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𝑖</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r>
                                          <a:rPr lang="en-US" sz="1200" b="0" i="1" smtClean="0">
                                            <a:latin typeface="Cambria Math" panose="02040503050406030204" pitchFamily="18" charset="0"/>
                                          </a:rPr>
                                          <m:t>𝑗</m:t>
                                        </m:r>
                                      </m:sub>
                                    </m:sSub>
                                  </m:e>
                                </m:nary>
                                <m:r>
                                  <a:rPr lang="en-US" sz="1200" b="0" i="1" smtClean="0">
                                    <a:latin typeface="Cambria Math" panose="02040503050406030204" pitchFamily="18" charset="0"/>
                                  </a:rPr>
                                  <m:t>≤</m:t>
                                </m:r>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𝑧</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r>
                                      <a:rPr lang="en-US" sz="1200" b="0" i="1" smtClean="0">
                                        <a:latin typeface="Cambria Math" panose="02040503050406030204" pitchFamily="18" charset="0"/>
                                      </a:rPr>
                                      <m:t>𝑅</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𝑉</m:t>
                                        </m:r>
                                      </m:e>
                                      <m:sub>
                                        <m:r>
                                          <a:rPr lang="en-US" sz="1200" b="0" i="1" smtClean="0">
                                            <a:latin typeface="Cambria Math" panose="02040503050406030204" pitchFamily="18" charset="0"/>
                                          </a:rPr>
                                          <m:t>𝑧</m:t>
                                        </m:r>
                                      </m:sub>
                                    </m:sSub>
                                  </m:e>
                                </m:nary>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𝛾</m:t>
                                    </m:r>
                                  </m:e>
                                  <m:sub>
                                    <m:r>
                                      <a:rPr lang="en-US" sz="1200" b="0" i="1" smtClean="0">
                                        <a:latin typeface="Cambria Math" panose="02040503050406030204" pitchFamily="18" charset="0"/>
                                      </a:rPr>
                                      <m:t>𝑏𝑎𝑡𝑡𝑒𝑟𝑦</m:t>
                                    </m:r>
                                  </m:sub>
                                </m:sSub>
                                <m:r>
                                  <a:rPr lang="en-US" sz="1200" b="0" i="0"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e>
                                  <m:sub>
                                    <m:r>
                                      <a:rPr lang="en-US" sz="1200" b="0" i="1" smtClean="0">
                                        <a:latin typeface="Cambria Math" panose="02040503050406030204" pitchFamily="18" charset="0"/>
                                      </a:rPr>
                                      <m:t>𝑗</m:t>
                                    </m:r>
                                  </m:sub>
                                </m:sSub>
                              </m:oMath>
                            </m:oMathPara>
                          </a14:m>
                          <a:endParaRPr lang="en-US" sz="1200"/>
                        </a:p>
                      </a:txBody>
                      <a:tcPr/>
                    </a:tc>
                    <a:tc>
                      <a:txBody>
                        <a:bodyPr/>
                        <a:lstStyle/>
                        <a:p>
                          <a:r>
                            <a:rPr lang="en-US" sz="1200"/>
                            <a:t>An approximation of the total tour length</a:t>
                          </a:r>
                        </a:p>
                      </a:txBody>
                      <a:tcPr/>
                    </a:tc>
                    <a:extLst>
                      <a:ext uri="{0D108BD9-81ED-4DB2-BD59-A6C34878D82A}">
                        <a16:rowId xmlns:a16="http://schemas.microsoft.com/office/drawing/2014/main" val="1925554079"/>
                      </a:ext>
                    </a:extLst>
                  </a:tr>
                  <a:tr h="370840">
                    <a:tc>
                      <a:txBody>
                        <a:bodyPr/>
                        <a:lstStyle/>
                        <a:p>
                          <a:r>
                            <a:rPr lang="en-US" sz="1200">
                              <a:solidFill>
                                <a:schemeClr val="bg1">
                                  <a:lumMod val="75000"/>
                                </a:schemeClr>
                              </a:solidFill>
                            </a:rPr>
                            <a:t>Facility Selection</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𝑧</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r>
                                      <a:rPr lang="en-US" sz="1200" b="0" i="1" smtClean="0">
                                        <a:solidFill>
                                          <a:schemeClr val="bg1">
                                            <a:lumMod val="75000"/>
                                          </a:schemeClr>
                                        </a:solidFill>
                                        <a:latin typeface="Cambria Math" panose="02040503050406030204" pitchFamily="18" charset="0"/>
                                      </a:rPr>
                                      <m:t>≤1,</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𝑗</m:t>
                                        </m:r>
                                      </m:sub>
                                    </m:sSub>
                                  </m:e>
                                </m:nary>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Only allow either no infrastructure, standard range, or extended range infrastructure to be constructed at a site </a:t>
                          </a:r>
                          <a14:m>
                            <m:oMath xmlns:m="http://schemas.openxmlformats.org/officeDocument/2006/math">
                              <m:r>
                                <a:rPr lang="en-US" sz="1200" b="0" i="1" smtClean="0">
                                  <a:solidFill>
                                    <a:schemeClr val="bg1">
                                      <a:lumMod val="75000"/>
                                    </a:schemeClr>
                                  </a:solidFill>
                                  <a:latin typeface="Cambria Math" panose="02040503050406030204" pitchFamily="18" charset="0"/>
                                </a:rPr>
                                <m:t>𝑗</m:t>
                              </m:r>
                            </m:oMath>
                          </a14:m>
                          <a:endParaRPr lang="en-US" sz="1200">
                            <a:solidFill>
                              <a:schemeClr val="bg1">
                                <a:lumMod val="75000"/>
                              </a:schemeClr>
                            </a:solidFill>
                          </a:endParaRPr>
                        </a:p>
                      </a:txBody>
                      <a:tcPr>
                        <a:solidFill>
                          <a:schemeClr val="bg1">
                            <a:lumMod val="85000"/>
                          </a:schemeClr>
                        </a:solidFill>
                      </a:tcPr>
                    </a:tc>
                    <a:extLst>
                      <a:ext uri="{0D108BD9-81ED-4DB2-BD59-A6C34878D82A}">
                        <a16:rowId xmlns:a16="http://schemas.microsoft.com/office/drawing/2014/main" val="3344082512"/>
                      </a:ext>
                    </a:extLst>
                  </a:tr>
                </a:tbl>
              </a:graphicData>
            </a:graphic>
          </p:graphicFrame>
        </mc:Choice>
        <mc:Fallback xmlns="">
          <p:graphicFrame>
            <p:nvGraphicFramePr>
              <p:cNvPr id="4" name="Table 4">
                <a:extLst>
                  <a:ext uri="{FF2B5EF4-FFF2-40B4-BE49-F238E27FC236}">
                    <a16:creationId xmlns:a16="http://schemas.microsoft.com/office/drawing/2014/main" id="{E846B634-14C1-4FA5-98FC-A9010AE0295E}"/>
                  </a:ext>
                </a:extLst>
              </p:cNvPr>
              <p:cNvGraphicFramePr>
                <a:graphicFrameLocks noGrp="1"/>
              </p:cNvGraphicFramePr>
              <p:nvPr>
                <p:extLst>
                  <p:ext uri="{D42A27DB-BD31-4B8C-83A1-F6EECF244321}">
                    <p14:modId xmlns:p14="http://schemas.microsoft.com/office/powerpoint/2010/main" val="212246397"/>
                  </p:ext>
                </p:extLst>
              </p:nvPr>
            </p:nvGraphicFramePr>
            <p:xfrm>
              <a:off x="838200" y="2306037"/>
              <a:ext cx="7244143" cy="3811716"/>
            </p:xfrm>
            <a:graphic>
              <a:graphicData uri="http://schemas.openxmlformats.org/drawingml/2006/table">
                <a:tbl>
                  <a:tblPr firstRow="1" bandRow="1">
                    <a:tableStyleId>{5C22544A-7EE6-4342-B048-85BDC9FD1C3A}</a:tableStyleId>
                  </a:tblPr>
                  <a:tblGrid>
                    <a:gridCol w="1322896">
                      <a:extLst>
                        <a:ext uri="{9D8B030D-6E8A-4147-A177-3AD203B41FA5}">
                          <a16:colId xmlns:a16="http://schemas.microsoft.com/office/drawing/2014/main" val="3254363312"/>
                        </a:ext>
                      </a:extLst>
                    </a:gridCol>
                    <a:gridCol w="2454466">
                      <a:extLst>
                        <a:ext uri="{9D8B030D-6E8A-4147-A177-3AD203B41FA5}">
                          <a16:colId xmlns:a16="http://schemas.microsoft.com/office/drawing/2014/main" val="1399776950"/>
                        </a:ext>
                      </a:extLst>
                    </a:gridCol>
                    <a:gridCol w="3466781">
                      <a:extLst>
                        <a:ext uri="{9D8B030D-6E8A-4147-A177-3AD203B41FA5}">
                          <a16:colId xmlns:a16="http://schemas.microsoft.com/office/drawing/2014/main" val="1047114827"/>
                        </a:ext>
                      </a:extLst>
                    </a:gridCol>
                  </a:tblGrid>
                  <a:tr h="370840">
                    <a:tc>
                      <a:txBody>
                        <a:bodyPr/>
                        <a:lstStyle/>
                        <a:p>
                          <a:r>
                            <a:rPr lang="en-US" sz="1200"/>
                            <a:t>Constraint</a:t>
                          </a:r>
                        </a:p>
                      </a:txBody>
                      <a:tcPr/>
                    </a:tc>
                    <a:tc>
                      <a:txBody>
                        <a:bodyPr/>
                        <a:lstStyle/>
                        <a:p>
                          <a:r>
                            <a:rPr lang="en-US" sz="1200"/>
                            <a:t>Formulation</a:t>
                          </a:r>
                        </a:p>
                      </a:txBody>
                      <a:tcPr/>
                    </a:tc>
                    <a:tc>
                      <a:txBody>
                        <a:bodyPr/>
                        <a:lstStyle/>
                        <a:p>
                          <a:r>
                            <a:rPr lang="en-US" sz="1200"/>
                            <a:t>Interpretation</a:t>
                          </a:r>
                        </a:p>
                      </a:txBody>
                      <a:tcPr/>
                    </a:tc>
                    <a:extLst>
                      <a:ext uri="{0D108BD9-81ED-4DB2-BD59-A6C34878D82A}">
                        <a16:rowId xmlns:a16="http://schemas.microsoft.com/office/drawing/2014/main" val="2696776282"/>
                      </a:ext>
                    </a:extLst>
                  </a:tr>
                  <a:tr h="555943">
                    <a:tc>
                      <a:txBody>
                        <a:bodyPr/>
                        <a:lstStyle/>
                        <a:p>
                          <a:r>
                            <a:rPr lang="en-US" sz="1200">
                              <a:solidFill>
                                <a:schemeClr val="bg1">
                                  <a:lumMod val="75000"/>
                                </a:schemeClr>
                              </a:solidFill>
                            </a:rPr>
                            <a:t>Service</a:t>
                          </a:r>
                        </a:p>
                      </a:txBody>
                      <a:tcPr>
                        <a:solidFill>
                          <a:srgbClr val="D9D9D9"/>
                        </a:solidFill>
                      </a:tcPr>
                    </a:tc>
                    <a:tc>
                      <a:txBody>
                        <a:bodyPr/>
                        <a:lstStyle/>
                        <a:p>
                          <a:endParaRPr lang="en-US"/>
                        </a:p>
                      </a:txBody>
                      <a:tcPr>
                        <a:blipFill>
                          <a:blip r:embed="rId3"/>
                          <a:stretch>
                            <a:fillRect l="-54094" t="-113187" r="-142432" b="-662637"/>
                          </a:stretch>
                        </a:blipFill>
                      </a:tcPr>
                    </a:tc>
                    <a:tc>
                      <a:txBody>
                        <a:bodyPr/>
                        <a:lstStyle/>
                        <a:p>
                          <a:r>
                            <a:rPr lang="en-US" sz="1200">
                              <a:solidFill>
                                <a:schemeClr val="bg1">
                                  <a:lumMod val="75000"/>
                                </a:schemeClr>
                              </a:solidFill>
                            </a:rPr>
                            <a:t>Every customer is served by only one facility</a:t>
                          </a:r>
                        </a:p>
                      </a:txBody>
                      <a:tcPr>
                        <a:solidFill>
                          <a:srgbClr val="D9D9D9"/>
                        </a:solidFill>
                      </a:tcPr>
                    </a:tc>
                    <a:extLst>
                      <a:ext uri="{0D108BD9-81ED-4DB2-BD59-A6C34878D82A}">
                        <a16:rowId xmlns:a16="http://schemas.microsoft.com/office/drawing/2014/main" val="1435791349"/>
                      </a:ext>
                    </a:extLst>
                  </a:tr>
                  <a:tr h="535242">
                    <a:tc>
                      <a:txBody>
                        <a:bodyPr/>
                        <a:lstStyle/>
                        <a:p>
                          <a:r>
                            <a:rPr lang="en-US" sz="1200">
                              <a:solidFill>
                                <a:schemeClr val="bg1">
                                  <a:lumMod val="75000"/>
                                </a:schemeClr>
                              </a:solidFill>
                            </a:rPr>
                            <a:t>Capacity </a:t>
                          </a:r>
                        </a:p>
                      </a:txBody>
                      <a:tcPr>
                        <a:solidFill>
                          <a:srgbClr val="D9D9D9"/>
                        </a:solidFill>
                      </a:tcPr>
                    </a:tc>
                    <a:tc>
                      <a:txBody>
                        <a:bodyPr/>
                        <a:lstStyle/>
                        <a:p>
                          <a:endParaRPr lang="en-US"/>
                        </a:p>
                      </a:txBody>
                      <a:tcPr>
                        <a:blipFill>
                          <a:blip r:embed="rId3"/>
                          <a:stretch>
                            <a:fillRect l="-54094" t="-220455" r="-142432" b="-585227"/>
                          </a:stretch>
                        </a:blipFill>
                      </a:tcPr>
                    </a:tc>
                    <a:tc>
                      <a:txBody>
                        <a:bodyPr/>
                        <a:lstStyle/>
                        <a:p>
                          <a:r>
                            <a:rPr lang="en-US" sz="1200">
                              <a:solidFill>
                                <a:schemeClr val="bg1">
                                  <a:lumMod val="75000"/>
                                </a:schemeClr>
                              </a:solidFill>
                            </a:rPr>
                            <a:t>The sum of demands for customers served by a facility must be less than the vehicle capacity</a:t>
                          </a:r>
                        </a:p>
                      </a:txBody>
                      <a:tcPr>
                        <a:solidFill>
                          <a:srgbClr val="D9D9D9"/>
                        </a:solidFill>
                      </a:tcPr>
                    </a:tc>
                    <a:extLst>
                      <a:ext uri="{0D108BD9-81ED-4DB2-BD59-A6C34878D82A}">
                        <a16:rowId xmlns:a16="http://schemas.microsoft.com/office/drawing/2014/main" val="3417424765"/>
                      </a:ext>
                    </a:extLst>
                  </a:tr>
                  <a:tr h="534289">
                    <a:tc>
                      <a:txBody>
                        <a:bodyPr/>
                        <a:lstStyle/>
                        <a:p>
                          <a:r>
                            <a:rPr lang="en-US" sz="1200">
                              <a:solidFill>
                                <a:schemeClr val="bg1">
                                  <a:lumMod val="75000"/>
                                </a:schemeClr>
                              </a:solidFill>
                            </a:rPr>
                            <a:t>Assignment</a:t>
                          </a:r>
                        </a:p>
                      </a:txBody>
                      <a:tcPr>
                        <a:solidFill>
                          <a:srgbClr val="D9D9D9"/>
                        </a:solidFill>
                      </a:tcPr>
                    </a:tc>
                    <a:tc>
                      <a:txBody>
                        <a:bodyPr/>
                        <a:lstStyle/>
                        <a:p>
                          <a:endParaRPr lang="en-US"/>
                        </a:p>
                      </a:txBody>
                      <a:tcPr>
                        <a:blipFill>
                          <a:blip r:embed="rId3"/>
                          <a:stretch>
                            <a:fillRect l="-54094" t="-320455" r="-142432" b="-485227"/>
                          </a:stretch>
                        </a:blipFill>
                      </a:tcPr>
                    </a:tc>
                    <a:tc>
                      <a:txBody>
                        <a:bodyPr/>
                        <a:lstStyle/>
                        <a:p>
                          <a:r>
                            <a:rPr lang="en-US" sz="1200">
                              <a:solidFill>
                                <a:schemeClr val="bg1">
                                  <a:lumMod val="75000"/>
                                </a:schemeClr>
                              </a:solidFill>
                            </a:rPr>
                            <a:t>Customers can only be assigned to an open facility of either type</a:t>
                          </a:r>
                        </a:p>
                      </a:txBody>
                      <a:tcPr>
                        <a:solidFill>
                          <a:srgbClr val="D9D9D9"/>
                        </a:solidFill>
                      </a:tcPr>
                    </a:tc>
                    <a:extLst>
                      <a:ext uri="{0D108BD9-81ED-4DB2-BD59-A6C34878D82A}">
                        <a16:rowId xmlns:a16="http://schemas.microsoft.com/office/drawing/2014/main" val="1821741722"/>
                      </a:ext>
                    </a:extLst>
                  </a:tr>
                  <a:tr h="640080">
                    <a:tc>
                      <a:txBody>
                        <a:bodyPr/>
                        <a:lstStyle/>
                        <a:p>
                          <a:r>
                            <a:rPr lang="en-US" sz="1200">
                              <a:solidFill>
                                <a:schemeClr val="bg1">
                                  <a:lumMod val="75000"/>
                                </a:schemeClr>
                              </a:solidFill>
                            </a:rPr>
                            <a:t>Facilities</a:t>
                          </a:r>
                        </a:p>
                      </a:txBody>
                      <a:tcPr>
                        <a:solidFill>
                          <a:schemeClr val="bg1">
                            <a:lumMod val="85000"/>
                          </a:schemeClr>
                        </a:solidFill>
                      </a:tcPr>
                    </a:tc>
                    <a:tc>
                      <a:txBody>
                        <a:bodyPr/>
                        <a:lstStyle/>
                        <a:p>
                          <a:endParaRPr lang="en-US"/>
                        </a:p>
                      </a:txBody>
                      <a:tcPr>
                        <a:blipFill>
                          <a:blip r:embed="rId3"/>
                          <a:stretch>
                            <a:fillRect l="-54094" t="-352381" r="-142432" b="-306667"/>
                          </a:stretch>
                        </a:blipFill>
                      </a:tcPr>
                    </a:tc>
                    <a:tc>
                      <a:txBody>
                        <a:bodyPr/>
                        <a:lstStyle/>
                        <a:p>
                          <a:r>
                            <a:rPr lang="en-US" sz="1200">
                              <a:solidFill>
                                <a:schemeClr val="bg1">
                                  <a:lumMod val="75000"/>
                                </a:schemeClr>
                              </a:solidFill>
                            </a:rPr>
                            <a:t>An optional limit on the total number of facilities which will be constructed.  Could also be substituted for an optional total cost of facility construction.</a:t>
                          </a:r>
                        </a:p>
                      </a:txBody>
                      <a:tcPr>
                        <a:solidFill>
                          <a:schemeClr val="bg1">
                            <a:lumMod val="85000"/>
                          </a:schemeClr>
                        </a:solidFill>
                      </a:tcPr>
                    </a:tc>
                    <a:extLst>
                      <a:ext uri="{0D108BD9-81ED-4DB2-BD59-A6C34878D82A}">
                        <a16:rowId xmlns:a16="http://schemas.microsoft.com/office/drawing/2014/main" val="734653088"/>
                      </a:ext>
                    </a:extLst>
                  </a:tr>
                  <a:tr h="535242">
                    <a:tc>
                      <a:txBody>
                        <a:bodyPr/>
                        <a:lstStyle/>
                        <a:p>
                          <a:r>
                            <a:rPr lang="en-US" sz="1200"/>
                            <a:t>Approximate Tour</a:t>
                          </a:r>
                        </a:p>
                      </a:txBody>
                      <a:tcPr/>
                    </a:tc>
                    <a:tc>
                      <a:txBody>
                        <a:bodyPr/>
                        <a:lstStyle/>
                        <a:p>
                          <a:endParaRPr lang="en-US"/>
                        </a:p>
                      </a:txBody>
                      <a:tcPr>
                        <a:blipFill>
                          <a:blip r:embed="rId3"/>
                          <a:stretch>
                            <a:fillRect l="-54094" t="-539773" r="-142432" b="-265909"/>
                          </a:stretch>
                        </a:blipFill>
                      </a:tcPr>
                    </a:tc>
                    <a:tc>
                      <a:txBody>
                        <a:bodyPr/>
                        <a:lstStyle/>
                        <a:p>
                          <a:r>
                            <a:rPr lang="en-US" sz="1200"/>
                            <a:t>An approximation of the total tour length</a:t>
                          </a:r>
                        </a:p>
                      </a:txBody>
                      <a:tcPr/>
                    </a:tc>
                    <a:extLst>
                      <a:ext uri="{0D108BD9-81ED-4DB2-BD59-A6C34878D82A}">
                        <a16:rowId xmlns:a16="http://schemas.microsoft.com/office/drawing/2014/main" val="1925554079"/>
                      </a:ext>
                    </a:extLst>
                  </a:tr>
                  <a:tr h="640080">
                    <a:tc>
                      <a:txBody>
                        <a:bodyPr/>
                        <a:lstStyle/>
                        <a:p>
                          <a:r>
                            <a:rPr lang="en-US" sz="1200">
                              <a:solidFill>
                                <a:schemeClr val="bg1">
                                  <a:lumMod val="75000"/>
                                </a:schemeClr>
                              </a:solidFill>
                            </a:rPr>
                            <a:t>Facility Selection</a:t>
                          </a:r>
                        </a:p>
                      </a:txBody>
                      <a:tcPr>
                        <a:solidFill>
                          <a:schemeClr val="bg1">
                            <a:lumMod val="85000"/>
                          </a:schemeClr>
                        </a:solidFill>
                      </a:tcPr>
                    </a:tc>
                    <a:tc>
                      <a:txBody>
                        <a:bodyPr/>
                        <a:lstStyle/>
                        <a:p>
                          <a:endParaRPr lang="en-US"/>
                        </a:p>
                      </a:txBody>
                      <a:tcPr>
                        <a:blipFill>
                          <a:blip r:embed="rId3"/>
                          <a:stretch>
                            <a:fillRect l="-54094" t="-536190" r="-142432" b="-122857"/>
                          </a:stretch>
                        </a:blipFill>
                      </a:tcPr>
                    </a:tc>
                    <a:tc>
                      <a:txBody>
                        <a:bodyPr/>
                        <a:lstStyle/>
                        <a:p>
                          <a:endParaRPr lang="en-US"/>
                        </a:p>
                      </a:txBody>
                      <a:tcPr>
                        <a:blipFill>
                          <a:blip r:embed="rId3"/>
                          <a:stretch>
                            <a:fillRect l="-109139" t="-536190" r="-879" b="-122857"/>
                          </a:stretch>
                        </a:blipFill>
                      </a:tcPr>
                    </a:tc>
                    <a:extLst>
                      <a:ext uri="{0D108BD9-81ED-4DB2-BD59-A6C34878D82A}">
                        <a16:rowId xmlns:a16="http://schemas.microsoft.com/office/drawing/2014/main" val="3344082512"/>
                      </a:ext>
                    </a:extLst>
                  </a:tr>
                </a:tbl>
              </a:graphicData>
            </a:graphic>
          </p:graphicFrame>
        </mc:Fallback>
      </mc:AlternateContent>
      <p:graphicFrame>
        <p:nvGraphicFramePr>
          <p:cNvPr id="5" name="Diagram 4">
            <a:extLst>
              <a:ext uri="{FF2B5EF4-FFF2-40B4-BE49-F238E27FC236}">
                <a16:creationId xmlns:a16="http://schemas.microsoft.com/office/drawing/2014/main" id="{AD48F8EE-7EFE-4927-9595-8DD96251E04E}"/>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Table 7">
            <a:extLst>
              <a:ext uri="{FF2B5EF4-FFF2-40B4-BE49-F238E27FC236}">
                <a16:creationId xmlns:a16="http://schemas.microsoft.com/office/drawing/2014/main" id="{831F96C7-447B-4632-A95D-DB0B13133161}"/>
              </a:ext>
            </a:extLst>
          </p:cNvPr>
          <p:cNvGraphicFramePr>
            <a:graphicFrameLocks noGrp="1"/>
          </p:cNvGraphicFramePr>
          <p:nvPr>
            <p:extLst>
              <p:ext uri="{D42A27DB-BD31-4B8C-83A1-F6EECF244321}">
                <p14:modId xmlns:p14="http://schemas.microsoft.com/office/powerpoint/2010/main" val="197162706"/>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22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
        <p:nvSpPr>
          <p:cNvPr id="8" name="TextBox 7">
            <a:extLst>
              <a:ext uri="{FF2B5EF4-FFF2-40B4-BE49-F238E27FC236}">
                <a16:creationId xmlns:a16="http://schemas.microsoft.com/office/drawing/2014/main" id="{A2583866-4E20-4C8F-BF91-05013D3091C7}"/>
              </a:ext>
            </a:extLst>
          </p:cNvPr>
          <p:cNvSpPr txBox="1"/>
          <p:nvPr/>
        </p:nvSpPr>
        <p:spPr>
          <a:xfrm>
            <a:off x="3574256" y="1864068"/>
            <a:ext cx="2521744" cy="400110"/>
          </a:xfrm>
          <a:prstGeom prst="rect">
            <a:avLst/>
          </a:prstGeom>
          <a:noFill/>
        </p:spPr>
        <p:txBody>
          <a:bodyPr wrap="square" rtlCol="0">
            <a:spAutoFit/>
          </a:bodyPr>
          <a:lstStyle/>
          <a:p>
            <a:pPr algn="ctr"/>
            <a:r>
              <a:rPr lang="en-US" sz="2000" b="1" i="1" u="sng"/>
              <a:t>Routing Heuristic</a:t>
            </a:r>
          </a:p>
        </p:txBody>
      </p:sp>
      <p:sp>
        <p:nvSpPr>
          <p:cNvPr id="9" name="Rectangle 8">
            <a:extLst>
              <a:ext uri="{FF2B5EF4-FFF2-40B4-BE49-F238E27FC236}">
                <a16:creationId xmlns:a16="http://schemas.microsoft.com/office/drawing/2014/main" id="{E836B6BE-EE77-2846-B83E-3C34ABA48F97}"/>
              </a:ext>
            </a:extLst>
          </p:cNvPr>
          <p:cNvSpPr/>
          <p:nvPr/>
        </p:nvSpPr>
        <p:spPr>
          <a:xfrm>
            <a:off x="2791326" y="1253331"/>
            <a:ext cx="4580690" cy="10108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2275350-821E-46E4-99DD-1ED8710035B6}"/>
                  </a:ext>
                </a:extLst>
              </p:cNvPr>
              <p:cNvSpPr txBox="1"/>
              <p:nvPr/>
            </p:nvSpPr>
            <p:spPr>
              <a:xfrm>
                <a:off x="8082343" y="5035207"/>
                <a:ext cx="2361732" cy="1222642"/>
              </a:xfrm>
              <a:prstGeom prst="rect">
                <a:avLst/>
              </a:prstGeom>
              <a:noFill/>
            </p:spPr>
            <p:txBody>
              <a:bodyPr wrap="square" rtlCol="0">
                <a:spAutoFit/>
              </a:bodyPr>
              <a:lstStyle/>
              <a:p>
                <a:pPr algn="ctr"/>
                <a:r>
                  <a:rPr lang="en-US" i="1"/>
                  <a:t>This constraint, and the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𝑗</m:t>
                        </m:r>
                      </m:sub>
                    </m:sSub>
                  </m:oMath>
                </a14:m>
                <a:r>
                  <a:rPr lang="en-US" i="1"/>
                  <a:t>, become critical to our solution approach</a:t>
                </a:r>
              </a:p>
            </p:txBody>
          </p:sp>
        </mc:Choice>
        <mc:Fallback xmlns="">
          <p:sp>
            <p:nvSpPr>
              <p:cNvPr id="7" name="TextBox 6">
                <a:extLst>
                  <a:ext uri="{FF2B5EF4-FFF2-40B4-BE49-F238E27FC236}">
                    <a16:creationId xmlns:a16="http://schemas.microsoft.com/office/drawing/2014/main" id="{72275350-821E-46E4-99DD-1ED8710035B6}"/>
                  </a:ext>
                </a:extLst>
              </p:cNvPr>
              <p:cNvSpPr txBox="1">
                <a:spLocks noRot="1" noChangeAspect="1" noMove="1" noResize="1" noEditPoints="1" noAdjustHandles="1" noChangeArrowheads="1" noChangeShapeType="1" noTextEdit="1"/>
              </p:cNvSpPr>
              <p:nvPr/>
            </p:nvSpPr>
            <p:spPr>
              <a:xfrm>
                <a:off x="8082343" y="5035207"/>
                <a:ext cx="2361732" cy="1222642"/>
              </a:xfrm>
              <a:prstGeom prst="rect">
                <a:avLst/>
              </a:prstGeom>
              <a:blipFill>
                <a:blip r:embed="rId9"/>
                <a:stretch>
                  <a:fillRect l="-2326" t="-2985" r="-4134" b="-6965"/>
                </a:stretch>
              </a:blipFill>
            </p:spPr>
            <p:txBody>
              <a:bodyPr/>
              <a:lstStyle/>
              <a:p>
                <a:r>
                  <a:rPr lang="en-US">
                    <a:noFill/>
                  </a:rPr>
                  <a:t> </a:t>
                </a:r>
              </a:p>
            </p:txBody>
          </p:sp>
        </mc:Fallback>
      </mc:AlternateContent>
      <p:pic>
        <p:nvPicPr>
          <p:cNvPr id="10" name="Picture 9" descr="A close up of a map&#10;&#10;Description automatically generated">
            <a:extLst>
              <a:ext uri="{FF2B5EF4-FFF2-40B4-BE49-F238E27FC236}">
                <a16:creationId xmlns:a16="http://schemas.microsoft.com/office/drawing/2014/main" id="{3E48046F-03FD-4316-9EE2-36441D82F8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21712" y="2891844"/>
            <a:ext cx="2688138" cy="1906624"/>
          </a:xfrm>
          <a:prstGeom prst="rect">
            <a:avLst/>
          </a:prstGeom>
        </p:spPr>
      </p:pic>
      <p:sp>
        <p:nvSpPr>
          <p:cNvPr id="12" name="Rectangle 11">
            <a:extLst>
              <a:ext uri="{FF2B5EF4-FFF2-40B4-BE49-F238E27FC236}">
                <a16:creationId xmlns:a16="http://schemas.microsoft.com/office/drawing/2014/main" id="{30097475-46A5-4F33-8FBA-721598A4DDB1}"/>
              </a:ext>
            </a:extLst>
          </p:cNvPr>
          <p:cNvSpPr/>
          <p:nvPr/>
        </p:nvSpPr>
        <p:spPr>
          <a:xfrm>
            <a:off x="9017023" y="2988584"/>
            <a:ext cx="1077238" cy="190395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42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0417-2B5B-4BC7-8D37-53AECC69E1C2}"/>
              </a:ext>
            </a:extLst>
          </p:cNvPr>
          <p:cNvSpPr>
            <a:spLocks noGrp="1"/>
          </p:cNvSpPr>
          <p:nvPr>
            <p:ph type="title"/>
          </p:nvPr>
        </p:nvSpPr>
        <p:spPr/>
        <p:txBody>
          <a:bodyPr/>
          <a:lstStyle/>
          <a:p>
            <a:r>
              <a:rPr lang="en-US"/>
              <a:t>Model Formulation: Facility 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F7CDE8-05B3-4754-BAFE-26F29BE75D82}"/>
                  </a:ext>
                </a:extLst>
              </p:cNvPr>
              <p:cNvSpPr>
                <a:spLocks noGrp="1"/>
              </p:cNvSpPr>
              <p:nvPr>
                <p:ph idx="1"/>
              </p:nvPr>
            </p:nvSpPr>
            <p:spPr>
              <a:xfrm>
                <a:off x="838200" y="1253331"/>
                <a:ext cx="10515600" cy="4351338"/>
              </a:xfrm>
            </p:spPr>
            <p:txBody>
              <a:bodyPr/>
              <a:lstStyle/>
              <a:p>
                <a:pPr marL="0" indent="0">
                  <a:buNone/>
                </a:pPr>
                <a:r>
                  <a:rPr lang="en-US" b="0"/>
                  <a:t>Min(</a:t>
                </a:r>
                <a14:m>
                  <m:oMath xmlns:m="http://schemas.openxmlformats.org/officeDocument/2006/math">
                    <m:r>
                      <a:rPr lang="en-US" b="0" i="1" smtClean="0">
                        <a:latin typeface="Cambria Math" panose="02040503050406030204" pitchFamily="18" charset="0"/>
                      </a:rPr>
                      <m:t>𝑂𝐵𝐽</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𝑧</m:t>
                                </m:r>
                              </m:sub>
                              <m:sup/>
                              <m:e>
                                <m:r>
                                  <a:rPr lang="en-US" b="0" i="1" smtClean="0">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𝛼</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𝑐</m:t>
                                    </m:r>
                                  </m:e>
                                  <m:sub>
                                    <m:r>
                                      <a:rPr lang="en-US" b="0" i="1" smtClean="0">
                                        <a:solidFill>
                                          <a:schemeClr val="bg1">
                                            <a:lumMod val="75000"/>
                                          </a:schemeClr>
                                        </a:solidFill>
                                        <a:latin typeface="Cambria Math" panose="02040503050406030204" pitchFamily="18" charset="0"/>
                                      </a:rPr>
                                      <m:t>0,</m:t>
                                    </m:r>
                                    <m:r>
                                      <a:rPr lang="en-US" b="0" i="1" smtClean="0">
                                        <a:solidFill>
                                          <a:schemeClr val="bg1">
                                            <a:lumMod val="75000"/>
                                          </a:schemeClr>
                                        </a:solidFill>
                                        <a:latin typeface="Cambria Math" panose="02040503050406030204" pitchFamily="18" charset="0"/>
                                      </a:rPr>
                                      <m:t>𝑗</m:t>
                                    </m:r>
                                  </m:sub>
                                </m:sSub>
                                <m:r>
                                  <a:rPr lang="en-US" b="0" i="1" smtClean="0">
                                    <a:solidFill>
                                      <a:schemeClr val="bg1">
                                        <a:lumMod val="75000"/>
                                      </a:schemeClr>
                                    </a:solidFill>
                                    <a:latin typeface="Cambria Math" panose="02040503050406030204" pitchFamily="18" charset="0"/>
                                  </a:rPr>
                                  <m:t>+</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𝑐</m:t>
                                    </m:r>
                                  </m:e>
                                  <m:sub>
                                    <m:r>
                                      <a:rPr lang="en-US" b="0" i="1" smtClean="0">
                                        <a:solidFill>
                                          <a:schemeClr val="bg1">
                                            <a:lumMod val="75000"/>
                                          </a:schemeClr>
                                        </a:solidFill>
                                        <a:latin typeface="Cambria Math" panose="02040503050406030204" pitchFamily="18" charset="0"/>
                                      </a:rPr>
                                      <m:t>𝑖</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𝑗</m:t>
                                    </m:r>
                                  </m:sub>
                                </m:sSub>
                                <m:r>
                                  <a:rPr lang="en-US" b="0" i="1" smtClean="0">
                                    <a:solidFill>
                                      <a:schemeClr val="bg1">
                                        <a:lumMod val="75000"/>
                                      </a:schemeClr>
                                    </a:solidFill>
                                    <a:latin typeface="Cambria Math" panose="02040503050406030204" pitchFamily="18" charset="0"/>
                                  </a:rPr>
                                  <m:t>+</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𝑐</m:t>
                                    </m:r>
                                  </m:e>
                                  <m:sub>
                                    <m:r>
                                      <a:rPr lang="en-US" b="0" i="1" smtClean="0">
                                        <a:solidFill>
                                          <a:schemeClr val="bg1">
                                            <a:lumMod val="75000"/>
                                          </a:schemeClr>
                                        </a:solidFill>
                                        <a:latin typeface="Cambria Math" panose="02040503050406030204" pitchFamily="18" charset="0"/>
                                      </a:rPr>
                                      <m:t>𝑖</m:t>
                                    </m:r>
                                    <m:r>
                                      <a:rPr lang="en-US" b="0" i="1" smtClean="0">
                                        <a:solidFill>
                                          <a:schemeClr val="bg1">
                                            <a:lumMod val="75000"/>
                                          </a:schemeClr>
                                        </a:solidFill>
                                        <a:latin typeface="Cambria Math" panose="02040503050406030204" pitchFamily="18" charset="0"/>
                                      </a:rPr>
                                      <m:t>,0</m:t>
                                    </m:r>
                                  </m:sub>
                                </m:sSub>
                              </m:e>
                            </m:nary>
                            <m:r>
                              <a:rPr lang="en-US" b="0" i="1" smtClean="0">
                                <a:solidFill>
                                  <a:schemeClr val="bg1">
                                    <a:lumMod val="75000"/>
                                  </a:schemeClr>
                                </a:solidFill>
                                <a:latin typeface="Cambria Math" panose="02040503050406030204" pitchFamily="18" charset="0"/>
                              </a:rPr>
                              <m:t>)</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𝑥</m:t>
                                </m:r>
                              </m:e>
                              <m:sub>
                                <m:r>
                                  <a:rPr lang="en-US" b="0" i="1" smtClean="0">
                                    <a:solidFill>
                                      <a:schemeClr val="bg1">
                                        <a:lumMod val="75000"/>
                                      </a:schemeClr>
                                    </a:solidFill>
                                    <a:latin typeface="Cambria Math" panose="02040503050406030204" pitchFamily="18" charset="0"/>
                                  </a:rPr>
                                  <m:t>𝑖</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𝑗</m:t>
                                </m:r>
                              </m:sub>
                            </m:sSub>
                          </m:e>
                        </m:nary>
                      </m:e>
                    </m:nary>
                    <m:r>
                      <a:rPr lang="en-US" b="0" i="1" smtClean="0">
                        <a:solidFill>
                          <a:schemeClr val="bg1">
                            <a:lumMod val="75000"/>
                          </a:schemeClr>
                        </a:solidFill>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r>
                          <a:rPr lang="en-US" b="0" i="1" smtClean="0">
                            <a:latin typeface="Cambria Math" panose="02040503050406030204" pitchFamily="18" charset="0"/>
                          </a:rPr>
                          <m:t>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𝑧</m:t>
                        </m:r>
                      </m:sub>
                    </m:sSub>
                    <m:r>
                      <a:rPr lang="en-US" b="0" i="1" smtClean="0">
                        <a:solidFill>
                          <a:schemeClr val="bg1">
                            <a:lumMod val="75000"/>
                          </a:schemeClr>
                        </a:solidFill>
                        <a:latin typeface="Cambria Math" panose="02040503050406030204" pitchFamily="18" charset="0"/>
                      </a:rPr>
                      <m:t>+</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𝑓</m:t>
                        </m:r>
                      </m:e>
                      <m:sub>
                        <m:r>
                          <a:rPr lang="en-US" b="0" i="1" smtClean="0">
                            <a:solidFill>
                              <a:schemeClr val="bg1">
                                <a:lumMod val="75000"/>
                              </a:schemeClr>
                            </a:solidFill>
                            <a:latin typeface="Cambria Math" panose="02040503050406030204" pitchFamily="18" charset="0"/>
                          </a:rPr>
                          <m:t>𝑗</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𝑧</m:t>
                        </m:r>
                      </m:sub>
                    </m:sSub>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𝑦</m:t>
                        </m:r>
                      </m:e>
                      <m:sub>
                        <m:r>
                          <a:rPr lang="en-US" b="0" i="1" smtClean="0">
                            <a:solidFill>
                              <a:schemeClr val="bg1">
                                <a:lumMod val="75000"/>
                              </a:schemeClr>
                            </a:solidFill>
                            <a:latin typeface="Cambria Math" panose="02040503050406030204" pitchFamily="18" charset="0"/>
                          </a:rPr>
                          <m:t>𝑗</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𝑧</m:t>
                        </m:r>
                      </m:sub>
                    </m:sSub>
                    <m:r>
                      <a:rPr lang="en-US" i="1">
                        <a:latin typeface="Cambria Math" panose="02040503050406030204" pitchFamily="18" charset="0"/>
                      </a:rPr>
                      <m:t>}</m:t>
                    </m:r>
                  </m:oMath>
                </a14:m>
                <a:endParaRPr lang="en-US">
                  <a:solidFill>
                    <a:schemeClr val="bg1">
                      <a:lumMod val="75000"/>
                    </a:schemeClr>
                  </a:solidFill>
                </a:endParaRPr>
              </a:p>
              <a:p>
                <a:pPr marL="0" indent="0">
                  <a:buNone/>
                </a:pPr>
                <a:endParaRPr lang="en-US" b="0"/>
              </a:p>
              <a:p>
                <a:pPr marL="0" indent="0">
                  <a:buNone/>
                </a:pPr>
                <a:r>
                  <a:rPr lang="en-US" err="1"/>
                  <a:t>s.t.</a:t>
                </a:r>
                <a:endParaRPr lang="en-US"/>
              </a:p>
              <a:p>
                <a:pPr marL="0" indent="0">
                  <a:buNone/>
                </a:pPr>
                <a:endParaRPr lang="en-US" b="0"/>
              </a:p>
            </p:txBody>
          </p:sp>
        </mc:Choice>
        <mc:Fallback xmlns="">
          <p:sp>
            <p:nvSpPr>
              <p:cNvPr id="3" name="Content Placeholder 2">
                <a:extLst>
                  <a:ext uri="{FF2B5EF4-FFF2-40B4-BE49-F238E27FC236}">
                    <a16:creationId xmlns:a16="http://schemas.microsoft.com/office/drawing/2014/main" id="{DAF7CDE8-05B3-4754-BAFE-26F29BE75D82}"/>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2"/>
                <a:stretch>
                  <a:fillRect l="-1217" t="-2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E846B634-14C1-4FA5-98FC-A9010AE0295E}"/>
                  </a:ext>
                </a:extLst>
              </p:cNvPr>
              <p:cNvGraphicFramePr>
                <a:graphicFrameLocks noGrp="1"/>
              </p:cNvGraphicFramePr>
              <p:nvPr>
                <p:extLst>
                  <p:ext uri="{D42A27DB-BD31-4B8C-83A1-F6EECF244321}">
                    <p14:modId xmlns:p14="http://schemas.microsoft.com/office/powerpoint/2010/main" val="2792860693"/>
                  </p:ext>
                </p:extLst>
              </p:nvPr>
            </p:nvGraphicFramePr>
            <p:xfrm>
              <a:off x="838200" y="2306037"/>
              <a:ext cx="7244143" cy="3811716"/>
            </p:xfrm>
            <a:graphic>
              <a:graphicData uri="http://schemas.openxmlformats.org/drawingml/2006/table">
                <a:tbl>
                  <a:tblPr firstRow="1" bandRow="1">
                    <a:tableStyleId>{5C22544A-7EE6-4342-B048-85BDC9FD1C3A}</a:tableStyleId>
                  </a:tblPr>
                  <a:tblGrid>
                    <a:gridCol w="1322896">
                      <a:extLst>
                        <a:ext uri="{9D8B030D-6E8A-4147-A177-3AD203B41FA5}">
                          <a16:colId xmlns:a16="http://schemas.microsoft.com/office/drawing/2014/main" val="3254363312"/>
                        </a:ext>
                      </a:extLst>
                    </a:gridCol>
                    <a:gridCol w="2454466">
                      <a:extLst>
                        <a:ext uri="{9D8B030D-6E8A-4147-A177-3AD203B41FA5}">
                          <a16:colId xmlns:a16="http://schemas.microsoft.com/office/drawing/2014/main" val="1399776950"/>
                        </a:ext>
                      </a:extLst>
                    </a:gridCol>
                    <a:gridCol w="3466781">
                      <a:extLst>
                        <a:ext uri="{9D8B030D-6E8A-4147-A177-3AD203B41FA5}">
                          <a16:colId xmlns:a16="http://schemas.microsoft.com/office/drawing/2014/main" val="1047114827"/>
                        </a:ext>
                      </a:extLst>
                    </a:gridCol>
                  </a:tblGrid>
                  <a:tr h="370840">
                    <a:tc>
                      <a:txBody>
                        <a:bodyPr/>
                        <a:lstStyle/>
                        <a:p>
                          <a:r>
                            <a:rPr lang="en-US" sz="1200"/>
                            <a:t>Constraint</a:t>
                          </a:r>
                        </a:p>
                      </a:txBody>
                      <a:tcPr/>
                    </a:tc>
                    <a:tc>
                      <a:txBody>
                        <a:bodyPr/>
                        <a:lstStyle/>
                        <a:p>
                          <a:r>
                            <a:rPr lang="en-US" sz="1200"/>
                            <a:t>Formulation</a:t>
                          </a:r>
                        </a:p>
                      </a:txBody>
                      <a:tcPr/>
                    </a:tc>
                    <a:tc>
                      <a:txBody>
                        <a:bodyPr/>
                        <a:lstStyle/>
                        <a:p>
                          <a:r>
                            <a:rPr lang="en-US" sz="1200"/>
                            <a:t>Interpretation</a:t>
                          </a:r>
                        </a:p>
                      </a:txBody>
                      <a:tcPr/>
                    </a:tc>
                    <a:extLst>
                      <a:ext uri="{0D108BD9-81ED-4DB2-BD59-A6C34878D82A}">
                        <a16:rowId xmlns:a16="http://schemas.microsoft.com/office/drawing/2014/main" val="2696776282"/>
                      </a:ext>
                    </a:extLst>
                  </a:tr>
                  <a:tr h="370840">
                    <a:tc>
                      <a:txBody>
                        <a:bodyPr/>
                        <a:lstStyle/>
                        <a:p>
                          <a:r>
                            <a:rPr lang="en-US" sz="1200">
                              <a:solidFill>
                                <a:schemeClr val="bg1">
                                  <a:lumMod val="75000"/>
                                </a:schemeClr>
                              </a:solidFill>
                            </a:rPr>
                            <a:t>Service</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i="1" smtClean="0">
                                        <a:solidFill>
                                          <a:schemeClr val="bg1">
                                            <a:lumMod val="75000"/>
                                          </a:schemeClr>
                                        </a:solidFill>
                                        <a:latin typeface="Cambria Math" panose="02040503050406030204" pitchFamily="18" charset="0"/>
                                      </a:rPr>
                                    </m:ctrlPr>
                                  </m:naryPr>
                                  <m:sub>
                                    <m:r>
                                      <m:rPr>
                                        <m:brk m:alnAt="7"/>
                                      </m:rPr>
                                      <a:rPr lang="en-US" sz="1200" b="0" i="1" smtClean="0">
                                        <a:solidFill>
                                          <a:schemeClr val="bg1">
                                            <a:lumMod val="75000"/>
                                          </a:schemeClr>
                                        </a:solidFill>
                                        <a:latin typeface="Cambria Math" panose="02040503050406030204" pitchFamily="18" charset="0"/>
                                      </a:rPr>
                                      <m:t>𝑗</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e>
                                </m:nary>
                                <m:r>
                                  <a:rPr lang="en-US" sz="1200" b="0" i="1" smtClean="0">
                                    <a:solidFill>
                                      <a:schemeClr val="bg1">
                                        <a:lumMod val="75000"/>
                                      </a:schemeClr>
                                    </a:solidFill>
                                    <a:latin typeface="Cambria Math" panose="02040503050406030204" pitchFamily="18" charset="0"/>
                                  </a:rPr>
                                  <m:t>=1,</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𝑖</m:t>
                                    </m:r>
                                  </m:sub>
                                </m:sSub>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Every customer is served by only one facility</a:t>
                          </a:r>
                        </a:p>
                      </a:txBody>
                      <a:tcPr>
                        <a:solidFill>
                          <a:schemeClr val="bg1">
                            <a:lumMod val="85000"/>
                          </a:schemeClr>
                        </a:solidFill>
                      </a:tcPr>
                    </a:tc>
                    <a:extLst>
                      <a:ext uri="{0D108BD9-81ED-4DB2-BD59-A6C34878D82A}">
                        <a16:rowId xmlns:a16="http://schemas.microsoft.com/office/drawing/2014/main" val="1435791349"/>
                      </a:ext>
                    </a:extLst>
                  </a:tr>
                  <a:tr h="370840">
                    <a:tc>
                      <a:txBody>
                        <a:bodyPr/>
                        <a:lstStyle/>
                        <a:p>
                          <a:r>
                            <a:rPr lang="en-US" sz="1200">
                              <a:solidFill>
                                <a:schemeClr val="bg1">
                                  <a:lumMod val="75000"/>
                                </a:schemeClr>
                              </a:solidFill>
                            </a:rPr>
                            <a:t>Capacity </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i="1" smtClean="0">
                                        <a:solidFill>
                                          <a:schemeClr val="bg1">
                                            <a:lumMod val="75000"/>
                                          </a:schemeClr>
                                        </a:solidFill>
                                        <a:latin typeface="Cambria Math" panose="02040503050406030204" pitchFamily="18" charset="0"/>
                                      </a:rPr>
                                    </m:ctrlPr>
                                  </m:naryPr>
                                  <m:sub>
                                    <m:r>
                                      <m:rPr>
                                        <m:brk m:alnAt="7"/>
                                      </m:rPr>
                                      <a:rPr lang="en-US" sz="1200" b="0" i="1" smtClean="0">
                                        <a:solidFill>
                                          <a:schemeClr val="bg1">
                                            <a:lumMod val="75000"/>
                                          </a:schemeClr>
                                        </a:solidFill>
                                        <a:latin typeface="Cambria Math" panose="02040503050406030204" pitchFamily="18" charset="0"/>
                                      </a:rPr>
                                      <m:t>𝑖</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𝑑</m:t>
                                        </m:r>
                                      </m:e>
                                      <m:sub>
                                        <m:r>
                                          <a:rPr lang="en-US" sz="1200" b="0" i="1" smtClean="0">
                                            <a:solidFill>
                                              <a:schemeClr val="bg1">
                                                <a:lumMod val="75000"/>
                                              </a:schemeClr>
                                            </a:solidFill>
                                            <a:latin typeface="Cambria Math" panose="02040503050406030204" pitchFamily="18" charset="0"/>
                                          </a:rPr>
                                          <m:t>𝑖</m:t>
                                        </m:r>
                                      </m:sub>
                                    </m:sSub>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r>
                                      <a:rPr lang="en-US" sz="1200" b="0" i="1" smtClean="0">
                                        <a:solidFill>
                                          <a:schemeClr val="bg1">
                                            <a:lumMod val="75000"/>
                                          </a:schemeClr>
                                        </a:solidFill>
                                        <a:latin typeface="Cambria Math" panose="02040503050406030204" pitchFamily="18" charset="0"/>
                                      </a:rPr>
                                      <m:t>≤</m:t>
                                    </m:r>
                                    <m:nary>
                                      <m:naryPr>
                                        <m:chr m:val="∑"/>
                                        <m:supHide m:val="on"/>
                                        <m:ctrlPr>
                                          <a:rPr lang="en-US" sz="1200" i="1" smtClean="0">
                                            <a:solidFill>
                                              <a:schemeClr val="bg1">
                                                <a:lumMod val="75000"/>
                                              </a:schemeClr>
                                            </a:solidFill>
                                            <a:latin typeface="Cambria Math" panose="02040503050406030204" pitchFamily="18" charset="0"/>
                                          </a:rPr>
                                        </m:ctrlPr>
                                      </m:naryPr>
                                      <m:sub>
                                        <m:r>
                                          <m:rPr>
                                            <m:brk m:alnAt="7"/>
                                          </m:rPr>
                                          <a:rPr lang="en-US" sz="1200" b="0" i="1" smtClean="0">
                                            <a:solidFill>
                                              <a:schemeClr val="bg1">
                                                <a:lumMod val="75000"/>
                                              </a:schemeClr>
                                            </a:solidFill>
                                            <a:latin typeface="Cambria Math" panose="02040503050406030204" pitchFamily="18" charset="0"/>
                                          </a:rPr>
                                          <m:t>𝑧</m:t>
                                        </m:r>
                                      </m:sub>
                                      <m:sup/>
                                      <m:e>
                                        <m:r>
                                          <a:rPr lang="en-US" sz="1200" b="0" i="1" smtClean="0">
                                            <a:solidFill>
                                              <a:schemeClr val="bg1">
                                                <a:lumMod val="75000"/>
                                              </a:schemeClr>
                                            </a:solidFill>
                                            <a:latin typeface="Cambria Math" panose="02040503050406030204" pitchFamily="18" charset="0"/>
                                          </a:rPr>
                                          <m:t>𝑇</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𝐶</m:t>
                                            </m:r>
                                          </m:e>
                                          <m:sub>
                                            <m:r>
                                              <a:rPr lang="en-US" sz="1200" b="0" i="1" smtClean="0">
                                                <a:solidFill>
                                                  <a:schemeClr val="bg1">
                                                    <a:lumMod val="75000"/>
                                                  </a:schemeClr>
                                                </a:solidFill>
                                                <a:latin typeface="Cambria Math" panose="02040503050406030204" pitchFamily="18" charset="0"/>
                                              </a:rPr>
                                              <m:t>𝑧</m:t>
                                            </m:r>
                                          </m:sub>
                                        </m:sSub>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e>
                                    </m:nary>
                                    <m:r>
                                      <a:rPr lang="en-US" sz="1200" b="0" i="1" smtClean="0">
                                        <a:solidFill>
                                          <a:schemeClr val="bg1">
                                            <a:lumMod val="75000"/>
                                          </a:schemeClr>
                                        </a:solidFill>
                                        <a:latin typeface="Cambria Math" panose="02040503050406030204" pitchFamily="18" charset="0"/>
                                      </a:rPr>
                                      <m:t>,</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𝑗</m:t>
                                        </m:r>
                                      </m:sub>
                                    </m:sSub>
                                  </m:e>
                                </m:nary>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The sum of demands for customers served by a facility must be less than the vehicle capacity</a:t>
                          </a:r>
                        </a:p>
                      </a:txBody>
                      <a:tcPr>
                        <a:solidFill>
                          <a:schemeClr val="bg1">
                            <a:lumMod val="85000"/>
                          </a:schemeClr>
                        </a:solidFill>
                      </a:tcPr>
                    </a:tc>
                    <a:extLst>
                      <a:ext uri="{0D108BD9-81ED-4DB2-BD59-A6C34878D82A}">
                        <a16:rowId xmlns:a16="http://schemas.microsoft.com/office/drawing/2014/main" val="3417424765"/>
                      </a:ext>
                    </a:extLst>
                  </a:tr>
                  <a:tr h="370840">
                    <a:tc>
                      <a:txBody>
                        <a:bodyPr/>
                        <a:lstStyle/>
                        <a:p>
                          <a:r>
                            <a:rPr lang="en-US" sz="1200">
                              <a:solidFill>
                                <a:schemeClr val="bg1">
                                  <a:lumMod val="75000"/>
                                </a:schemeClr>
                              </a:solidFill>
                            </a:rPr>
                            <a:t>Assignment</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r>
                                  <a:rPr lang="en-US" sz="1200" b="0" i="1" smtClean="0">
                                    <a:solidFill>
                                      <a:schemeClr val="bg1">
                                        <a:lumMod val="75000"/>
                                      </a:schemeClr>
                                    </a:solidFill>
                                    <a:latin typeface="Cambria Math" panose="02040503050406030204" pitchFamily="18" charset="0"/>
                                  </a:rPr>
                                  <m:t>≤</m:t>
                                </m:r>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𝑧</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e>
                                </m:nary>
                                <m:r>
                                  <a:rPr lang="en-US" sz="1200" b="0" i="1" smtClean="0">
                                    <a:solidFill>
                                      <a:schemeClr val="bg1">
                                        <a:lumMod val="75000"/>
                                      </a:schemeClr>
                                    </a:solidFill>
                                    <a:latin typeface="Cambria Math" panose="02040503050406030204" pitchFamily="18" charset="0"/>
                                  </a:rPr>
                                  <m:t>,</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Customers can only be assigned to an open facility of either type</a:t>
                          </a:r>
                        </a:p>
                      </a:txBody>
                      <a:tcPr>
                        <a:solidFill>
                          <a:schemeClr val="bg1">
                            <a:lumMod val="85000"/>
                          </a:schemeClr>
                        </a:solidFill>
                      </a:tcPr>
                    </a:tc>
                    <a:extLst>
                      <a:ext uri="{0D108BD9-81ED-4DB2-BD59-A6C34878D82A}">
                        <a16:rowId xmlns:a16="http://schemas.microsoft.com/office/drawing/2014/main" val="1821741722"/>
                      </a:ext>
                    </a:extLst>
                  </a:tr>
                  <a:tr h="370840">
                    <a:tc>
                      <a:txBody>
                        <a:bodyPr/>
                        <a:lstStyle/>
                        <a:p>
                          <a:r>
                            <a:rPr lang="en-US" sz="1200">
                              <a:solidFill>
                                <a:schemeClr val="bg1">
                                  <a:lumMod val="75000"/>
                                </a:schemeClr>
                              </a:solidFill>
                            </a:rPr>
                            <a:t>Facilities</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𝑗</m:t>
                                    </m:r>
                                  </m:sub>
                                  <m:sup/>
                                  <m:e>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𝑧</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e>
                                    </m:nary>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𝑀</m:t>
                                    </m:r>
                                  </m:e>
                                </m:nary>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An optional limit on the total number of facilities which will be constructed.  Could also be substituted for an optional total cost of facility construction.</a:t>
                          </a:r>
                        </a:p>
                      </a:txBody>
                      <a:tcPr>
                        <a:solidFill>
                          <a:schemeClr val="bg1">
                            <a:lumMod val="85000"/>
                          </a:schemeClr>
                        </a:solidFill>
                      </a:tcPr>
                    </a:tc>
                    <a:extLst>
                      <a:ext uri="{0D108BD9-81ED-4DB2-BD59-A6C34878D82A}">
                        <a16:rowId xmlns:a16="http://schemas.microsoft.com/office/drawing/2014/main" val="734653088"/>
                      </a:ext>
                    </a:extLst>
                  </a:tr>
                  <a:tr h="370840">
                    <a:tc>
                      <a:txBody>
                        <a:bodyPr/>
                        <a:lstStyle/>
                        <a:p>
                          <a:r>
                            <a:rPr lang="en-US" sz="1200">
                              <a:solidFill>
                                <a:schemeClr val="bg1">
                                  <a:lumMod val="75000"/>
                                </a:schemeClr>
                              </a:solidFill>
                            </a:rPr>
                            <a:t>Approximate Tour</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𝑖</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𝑐</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e>
                                </m:nary>
                                <m:r>
                                  <a:rPr lang="en-US" sz="1200" b="0" i="1" smtClean="0">
                                    <a:solidFill>
                                      <a:schemeClr val="bg1">
                                        <a:lumMod val="75000"/>
                                      </a:schemeClr>
                                    </a:solidFill>
                                    <a:latin typeface="Cambria Math" panose="02040503050406030204" pitchFamily="18" charset="0"/>
                                  </a:rPr>
                                  <m:t>≤</m:t>
                                </m:r>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𝑧</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r>
                                      <a:rPr lang="en-US" sz="1200" b="0" i="1" smtClean="0">
                                        <a:solidFill>
                                          <a:schemeClr val="bg1">
                                            <a:lumMod val="75000"/>
                                          </a:schemeClr>
                                        </a:solidFill>
                                        <a:latin typeface="Cambria Math" panose="02040503050406030204" pitchFamily="18" charset="0"/>
                                      </a:rPr>
                                      <m:t>𝑅</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𝑉</m:t>
                                        </m:r>
                                      </m:e>
                                      <m:sub>
                                        <m:r>
                                          <a:rPr lang="en-US" sz="1200" b="0" i="1" smtClean="0">
                                            <a:solidFill>
                                              <a:schemeClr val="bg1">
                                                <a:lumMod val="75000"/>
                                              </a:schemeClr>
                                            </a:solidFill>
                                            <a:latin typeface="Cambria Math" panose="02040503050406030204" pitchFamily="18" charset="0"/>
                                          </a:rPr>
                                          <m:t>𝑧</m:t>
                                        </m:r>
                                      </m:sub>
                                    </m:sSub>
                                  </m:e>
                                </m:nary>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𝛾</m:t>
                                    </m:r>
                                  </m:e>
                                  <m:sub>
                                    <m:r>
                                      <a:rPr lang="en-US" sz="1200" b="0" i="1" smtClean="0">
                                        <a:solidFill>
                                          <a:schemeClr val="bg1">
                                            <a:lumMod val="75000"/>
                                          </a:schemeClr>
                                        </a:solidFill>
                                        <a:latin typeface="Cambria Math" panose="02040503050406030204" pitchFamily="18" charset="0"/>
                                      </a:rPr>
                                      <m:t>𝑏𝑎𝑡𝑡𝑒𝑟𝑦</m:t>
                                    </m:r>
                                  </m:sub>
                                </m:sSub>
                                <m:r>
                                  <a:rPr lang="en-US" sz="1200" b="0" i="0" smtClean="0">
                                    <a:solidFill>
                                      <a:schemeClr val="bg1">
                                        <a:lumMod val="75000"/>
                                      </a:schemeClr>
                                    </a:solidFill>
                                    <a:latin typeface="Cambria Math" panose="02040503050406030204" pitchFamily="18" charset="0"/>
                                  </a:rPr>
                                  <m:t>,</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𝑗</m:t>
                                    </m:r>
                                  </m:sub>
                                </m:sSub>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An approximation of the total tour length</a:t>
                          </a:r>
                        </a:p>
                      </a:txBody>
                      <a:tcPr>
                        <a:solidFill>
                          <a:schemeClr val="bg1">
                            <a:lumMod val="85000"/>
                          </a:schemeClr>
                        </a:solidFill>
                      </a:tcPr>
                    </a:tc>
                    <a:extLst>
                      <a:ext uri="{0D108BD9-81ED-4DB2-BD59-A6C34878D82A}">
                        <a16:rowId xmlns:a16="http://schemas.microsoft.com/office/drawing/2014/main" val="1925554079"/>
                      </a:ext>
                    </a:extLst>
                  </a:tr>
                  <a:tr h="370840">
                    <a:tc>
                      <a:txBody>
                        <a:bodyPr/>
                        <a:lstStyle/>
                        <a:p>
                          <a:r>
                            <a:rPr lang="en-US" sz="1200"/>
                            <a:t>Facility Selection</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𝑧</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r>
                                      <a:rPr lang="en-US" sz="1200" b="0" i="1" smtClean="0">
                                        <a:latin typeface="Cambria Math" panose="02040503050406030204" pitchFamily="18" charset="0"/>
                                      </a:rPr>
                                      <m:t>≤1,</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e>
                                      <m:sub>
                                        <m:r>
                                          <a:rPr lang="en-US" sz="1200" b="0" i="1" smtClean="0">
                                            <a:latin typeface="Cambria Math" panose="02040503050406030204" pitchFamily="18" charset="0"/>
                                          </a:rPr>
                                          <m:t>𝑗</m:t>
                                        </m:r>
                                      </m:sub>
                                    </m:sSub>
                                  </m:e>
                                </m:nary>
                              </m:oMath>
                            </m:oMathPara>
                          </a14:m>
                          <a:endParaRPr lang="en-US" sz="1200"/>
                        </a:p>
                      </a:txBody>
                      <a:tcPr/>
                    </a:tc>
                    <a:tc>
                      <a:txBody>
                        <a:bodyPr/>
                        <a:lstStyle/>
                        <a:p>
                          <a:r>
                            <a:rPr lang="en-US" sz="1200"/>
                            <a:t>Only allow either no infrastructure, standard range, or extended range infrastructure to be constructed at a site </a:t>
                          </a:r>
                          <a14:m>
                            <m:oMath xmlns:m="http://schemas.openxmlformats.org/officeDocument/2006/math">
                              <m:r>
                                <a:rPr lang="en-US" sz="1200" b="0" i="1" smtClean="0">
                                  <a:latin typeface="Cambria Math" panose="02040503050406030204" pitchFamily="18" charset="0"/>
                                </a:rPr>
                                <m:t>𝑗</m:t>
                              </m:r>
                            </m:oMath>
                          </a14:m>
                          <a:endParaRPr lang="en-US" sz="1200"/>
                        </a:p>
                      </a:txBody>
                      <a:tcPr/>
                    </a:tc>
                    <a:extLst>
                      <a:ext uri="{0D108BD9-81ED-4DB2-BD59-A6C34878D82A}">
                        <a16:rowId xmlns:a16="http://schemas.microsoft.com/office/drawing/2014/main" val="3344082512"/>
                      </a:ext>
                    </a:extLst>
                  </a:tr>
                </a:tbl>
              </a:graphicData>
            </a:graphic>
          </p:graphicFrame>
        </mc:Choice>
        <mc:Fallback xmlns="">
          <p:graphicFrame>
            <p:nvGraphicFramePr>
              <p:cNvPr id="4" name="Table 4">
                <a:extLst>
                  <a:ext uri="{FF2B5EF4-FFF2-40B4-BE49-F238E27FC236}">
                    <a16:creationId xmlns:a16="http://schemas.microsoft.com/office/drawing/2014/main" id="{E846B634-14C1-4FA5-98FC-A9010AE0295E}"/>
                  </a:ext>
                </a:extLst>
              </p:cNvPr>
              <p:cNvGraphicFramePr>
                <a:graphicFrameLocks noGrp="1"/>
              </p:cNvGraphicFramePr>
              <p:nvPr>
                <p:extLst>
                  <p:ext uri="{D42A27DB-BD31-4B8C-83A1-F6EECF244321}">
                    <p14:modId xmlns:p14="http://schemas.microsoft.com/office/powerpoint/2010/main" val="2792860693"/>
                  </p:ext>
                </p:extLst>
              </p:nvPr>
            </p:nvGraphicFramePr>
            <p:xfrm>
              <a:off x="838200" y="2306037"/>
              <a:ext cx="7244143" cy="3811716"/>
            </p:xfrm>
            <a:graphic>
              <a:graphicData uri="http://schemas.openxmlformats.org/drawingml/2006/table">
                <a:tbl>
                  <a:tblPr firstRow="1" bandRow="1">
                    <a:tableStyleId>{5C22544A-7EE6-4342-B048-85BDC9FD1C3A}</a:tableStyleId>
                  </a:tblPr>
                  <a:tblGrid>
                    <a:gridCol w="1322896">
                      <a:extLst>
                        <a:ext uri="{9D8B030D-6E8A-4147-A177-3AD203B41FA5}">
                          <a16:colId xmlns:a16="http://schemas.microsoft.com/office/drawing/2014/main" val="3254363312"/>
                        </a:ext>
                      </a:extLst>
                    </a:gridCol>
                    <a:gridCol w="2454466">
                      <a:extLst>
                        <a:ext uri="{9D8B030D-6E8A-4147-A177-3AD203B41FA5}">
                          <a16:colId xmlns:a16="http://schemas.microsoft.com/office/drawing/2014/main" val="1399776950"/>
                        </a:ext>
                      </a:extLst>
                    </a:gridCol>
                    <a:gridCol w="3466781">
                      <a:extLst>
                        <a:ext uri="{9D8B030D-6E8A-4147-A177-3AD203B41FA5}">
                          <a16:colId xmlns:a16="http://schemas.microsoft.com/office/drawing/2014/main" val="1047114827"/>
                        </a:ext>
                      </a:extLst>
                    </a:gridCol>
                  </a:tblGrid>
                  <a:tr h="370840">
                    <a:tc>
                      <a:txBody>
                        <a:bodyPr/>
                        <a:lstStyle/>
                        <a:p>
                          <a:r>
                            <a:rPr lang="en-US" sz="1200"/>
                            <a:t>Constraint</a:t>
                          </a:r>
                        </a:p>
                      </a:txBody>
                      <a:tcPr/>
                    </a:tc>
                    <a:tc>
                      <a:txBody>
                        <a:bodyPr/>
                        <a:lstStyle/>
                        <a:p>
                          <a:r>
                            <a:rPr lang="en-US" sz="1200"/>
                            <a:t>Formulation</a:t>
                          </a:r>
                        </a:p>
                      </a:txBody>
                      <a:tcPr/>
                    </a:tc>
                    <a:tc>
                      <a:txBody>
                        <a:bodyPr/>
                        <a:lstStyle/>
                        <a:p>
                          <a:r>
                            <a:rPr lang="en-US" sz="1200"/>
                            <a:t>Interpretation</a:t>
                          </a:r>
                        </a:p>
                      </a:txBody>
                      <a:tcPr/>
                    </a:tc>
                    <a:extLst>
                      <a:ext uri="{0D108BD9-81ED-4DB2-BD59-A6C34878D82A}">
                        <a16:rowId xmlns:a16="http://schemas.microsoft.com/office/drawing/2014/main" val="2696776282"/>
                      </a:ext>
                    </a:extLst>
                  </a:tr>
                  <a:tr h="555943">
                    <a:tc>
                      <a:txBody>
                        <a:bodyPr/>
                        <a:lstStyle/>
                        <a:p>
                          <a:r>
                            <a:rPr lang="en-US" sz="1200">
                              <a:solidFill>
                                <a:schemeClr val="bg1">
                                  <a:lumMod val="75000"/>
                                </a:schemeClr>
                              </a:solidFill>
                            </a:rPr>
                            <a:t>Service</a:t>
                          </a:r>
                        </a:p>
                      </a:txBody>
                      <a:tcPr>
                        <a:solidFill>
                          <a:schemeClr val="bg1">
                            <a:lumMod val="85000"/>
                          </a:schemeClr>
                        </a:solidFill>
                      </a:tcPr>
                    </a:tc>
                    <a:tc>
                      <a:txBody>
                        <a:bodyPr/>
                        <a:lstStyle/>
                        <a:p>
                          <a:endParaRPr lang="en-US"/>
                        </a:p>
                      </a:txBody>
                      <a:tcPr>
                        <a:blipFill>
                          <a:blip r:embed="rId3"/>
                          <a:stretch>
                            <a:fillRect l="-54094" t="-113187" r="-142432" b="-662637"/>
                          </a:stretch>
                        </a:blipFill>
                      </a:tcPr>
                    </a:tc>
                    <a:tc>
                      <a:txBody>
                        <a:bodyPr/>
                        <a:lstStyle/>
                        <a:p>
                          <a:r>
                            <a:rPr lang="en-US" sz="1200">
                              <a:solidFill>
                                <a:schemeClr val="bg1">
                                  <a:lumMod val="75000"/>
                                </a:schemeClr>
                              </a:solidFill>
                            </a:rPr>
                            <a:t>Every customer is served by only one facility</a:t>
                          </a:r>
                        </a:p>
                      </a:txBody>
                      <a:tcPr>
                        <a:solidFill>
                          <a:schemeClr val="bg1">
                            <a:lumMod val="85000"/>
                          </a:schemeClr>
                        </a:solidFill>
                      </a:tcPr>
                    </a:tc>
                    <a:extLst>
                      <a:ext uri="{0D108BD9-81ED-4DB2-BD59-A6C34878D82A}">
                        <a16:rowId xmlns:a16="http://schemas.microsoft.com/office/drawing/2014/main" val="1435791349"/>
                      </a:ext>
                    </a:extLst>
                  </a:tr>
                  <a:tr h="535242">
                    <a:tc>
                      <a:txBody>
                        <a:bodyPr/>
                        <a:lstStyle/>
                        <a:p>
                          <a:r>
                            <a:rPr lang="en-US" sz="1200">
                              <a:solidFill>
                                <a:schemeClr val="bg1">
                                  <a:lumMod val="75000"/>
                                </a:schemeClr>
                              </a:solidFill>
                            </a:rPr>
                            <a:t>Capacity </a:t>
                          </a:r>
                        </a:p>
                      </a:txBody>
                      <a:tcPr>
                        <a:solidFill>
                          <a:schemeClr val="bg1">
                            <a:lumMod val="85000"/>
                          </a:schemeClr>
                        </a:solidFill>
                      </a:tcPr>
                    </a:tc>
                    <a:tc>
                      <a:txBody>
                        <a:bodyPr/>
                        <a:lstStyle/>
                        <a:p>
                          <a:endParaRPr lang="en-US"/>
                        </a:p>
                      </a:txBody>
                      <a:tcPr>
                        <a:blipFill>
                          <a:blip r:embed="rId3"/>
                          <a:stretch>
                            <a:fillRect l="-54094" t="-220455" r="-142432" b="-585227"/>
                          </a:stretch>
                        </a:blipFill>
                      </a:tcPr>
                    </a:tc>
                    <a:tc>
                      <a:txBody>
                        <a:bodyPr/>
                        <a:lstStyle/>
                        <a:p>
                          <a:r>
                            <a:rPr lang="en-US" sz="1200">
                              <a:solidFill>
                                <a:schemeClr val="bg1">
                                  <a:lumMod val="75000"/>
                                </a:schemeClr>
                              </a:solidFill>
                            </a:rPr>
                            <a:t>The sum of demands for customers served by a facility must be less than the vehicle capacity</a:t>
                          </a:r>
                        </a:p>
                      </a:txBody>
                      <a:tcPr>
                        <a:solidFill>
                          <a:schemeClr val="bg1">
                            <a:lumMod val="85000"/>
                          </a:schemeClr>
                        </a:solidFill>
                      </a:tcPr>
                    </a:tc>
                    <a:extLst>
                      <a:ext uri="{0D108BD9-81ED-4DB2-BD59-A6C34878D82A}">
                        <a16:rowId xmlns:a16="http://schemas.microsoft.com/office/drawing/2014/main" val="3417424765"/>
                      </a:ext>
                    </a:extLst>
                  </a:tr>
                  <a:tr h="534289">
                    <a:tc>
                      <a:txBody>
                        <a:bodyPr/>
                        <a:lstStyle/>
                        <a:p>
                          <a:r>
                            <a:rPr lang="en-US" sz="1200">
                              <a:solidFill>
                                <a:schemeClr val="bg1">
                                  <a:lumMod val="75000"/>
                                </a:schemeClr>
                              </a:solidFill>
                            </a:rPr>
                            <a:t>Assignment</a:t>
                          </a:r>
                        </a:p>
                      </a:txBody>
                      <a:tcPr>
                        <a:solidFill>
                          <a:schemeClr val="bg1">
                            <a:lumMod val="85000"/>
                          </a:schemeClr>
                        </a:solidFill>
                      </a:tcPr>
                    </a:tc>
                    <a:tc>
                      <a:txBody>
                        <a:bodyPr/>
                        <a:lstStyle/>
                        <a:p>
                          <a:endParaRPr lang="en-US"/>
                        </a:p>
                      </a:txBody>
                      <a:tcPr>
                        <a:blipFill>
                          <a:blip r:embed="rId3"/>
                          <a:stretch>
                            <a:fillRect l="-54094" t="-320455" r="-142432" b="-485227"/>
                          </a:stretch>
                        </a:blipFill>
                      </a:tcPr>
                    </a:tc>
                    <a:tc>
                      <a:txBody>
                        <a:bodyPr/>
                        <a:lstStyle/>
                        <a:p>
                          <a:r>
                            <a:rPr lang="en-US" sz="1200">
                              <a:solidFill>
                                <a:schemeClr val="bg1">
                                  <a:lumMod val="75000"/>
                                </a:schemeClr>
                              </a:solidFill>
                            </a:rPr>
                            <a:t>Customers can only be assigned to an open facility of either type</a:t>
                          </a:r>
                        </a:p>
                      </a:txBody>
                      <a:tcPr>
                        <a:solidFill>
                          <a:schemeClr val="bg1">
                            <a:lumMod val="85000"/>
                          </a:schemeClr>
                        </a:solidFill>
                      </a:tcPr>
                    </a:tc>
                    <a:extLst>
                      <a:ext uri="{0D108BD9-81ED-4DB2-BD59-A6C34878D82A}">
                        <a16:rowId xmlns:a16="http://schemas.microsoft.com/office/drawing/2014/main" val="1821741722"/>
                      </a:ext>
                    </a:extLst>
                  </a:tr>
                  <a:tr h="640080">
                    <a:tc>
                      <a:txBody>
                        <a:bodyPr/>
                        <a:lstStyle/>
                        <a:p>
                          <a:r>
                            <a:rPr lang="en-US" sz="1200">
                              <a:solidFill>
                                <a:schemeClr val="bg1">
                                  <a:lumMod val="75000"/>
                                </a:schemeClr>
                              </a:solidFill>
                            </a:rPr>
                            <a:t>Facilities</a:t>
                          </a:r>
                        </a:p>
                      </a:txBody>
                      <a:tcPr>
                        <a:solidFill>
                          <a:schemeClr val="bg1">
                            <a:lumMod val="85000"/>
                          </a:schemeClr>
                        </a:solidFill>
                      </a:tcPr>
                    </a:tc>
                    <a:tc>
                      <a:txBody>
                        <a:bodyPr/>
                        <a:lstStyle/>
                        <a:p>
                          <a:endParaRPr lang="en-US"/>
                        </a:p>
                      </a:txBody>
                      <a:tcPr>
                        <a:blipFill>
                          <a:blip r:embed="rId3"/>
                          <a:stretch>
                            <a:fillRect l="-54094" t="-352381" r="-142432" b="-306667"/>
                          </a:stretch>
                        </a:blipFill>
                      </a:tcPr>
                    </a:tc>
                    <a:tc>
                      <a:txBody>
                        <a:bodyPr/>
                        <a:lstStyle/>
                        <a:p>
                          <a:r>
                            <a:rPr lang="en-US" sz="1200">
                              <a:solidFill>
                                <a:schemeClr val="bg1">
                                  <a:lumMod val="75000"/>
                                </a:schemeClr>
                              </a:solidFill>
                            </a:rPr>
                            <a:t>An optional limit on the total number of facilities which will be constructed.  Could also be substituted for an optional total cost of facility construction.</a:t>
                          </a:r>
                        </a:p>
                      </a:txBody>
                      <a:tcPr>
                        <a:solidFill>
                          <a:schemeClr val="bg1">
                            <a:lumMod val="85000"/>
                          </a:schemeClr>
                        </a:solidFill>
                      </a:tcPr>
                    </a:tc>
                    <a:extLst>
                      <a:ext uri="{0D108BD9-81ED-4DB2-BD59-A6C34878D82A}">
                        <a16:rowId xmlns:a16="http://schemas.microsoft.com/office/drawing/2014/main" val="734653088"/>
                      </a:ext>
                    </a:extLst>
                  </a:tr>
                  <a:tr h="535242">
                    <a:tc>
                      <a:txBody>
                        <a:bodyPr/>
                        <a:lstStyle/>
                        <a:p>
                          <a:r>
                            <a:rPr lang="en-US" sz="1200">
                              <a:solidFill>
                                <a:schemeClr val="bg1">
                                  <a:lumMod val="75000"/>
                                </a:schemeClr>
                              </a:solidFill>
                            </a:rPr>
                            <a:t>Approximate Tour</a:t>
                          </a:r>
                        </a:p>
                      </a:txBody>
                      <a:tcPr>
                        <a:solidFill>
                          <a:schemeClr val="bg1">
                            <a:lumMod val="85000"/>
                          </a:schemeClr>
                        </a:solidFill>
                      </a:tcPr>
                    </a:tc>
                    <a:tc>
                      <a:txBody>
                        <a:bodyPr/>
                        <a:lstStyle/>
                        <a:p>
                          <a:endParaRPr lang="en-US"/>
                        </a:p>
                      </a:txBody>
                      <a:tcPr>
                        <a:blipFill>
                          <a:blip r:embed="rId3"/>
                          <a:stretch>
                            <a:fillRect l="-54094" t="-539773" r="-142432" b="-265909"/>
                          </a:stretch>
                        </a:blipFill>
                      </a:tcPr>
                    </a:tc>
                    <a:tc>
                      <a:txBody>
                        <a:bodyPr/>
                        <a:lstStyle/>
                        <a:p>
                          <a:r>
                            <a:rPr lang="en-US" sz="1200">
                              <a:solidFill>
                                <a:schemeClr val="bg1">
                                  <a:lumMod val="75000"/>
                                </a:schemeClr>
                              </a:solidFill>
                            </a:rPr>
                            <a:t>An approximation of the total tour length</a:t>
                          </a:r>
                        </a:p>
                      </a:txBody>
                      <a:tcPr>
                        <a:solidFill>
                          <a:schemeClr val="bg1">
                            <a:lumMod val="85000"/>
                          </a:schemeClr>
                        </a:solidFill>
                      </a:tcPr>
                    </a:tc>
                    <a:extLst>
                      <a:ext uri="{0D108BD9-81ED-4DB2-BD59-A6C34878D82A}">
                        <a16:rowId xmlns:a16="http://schemas.microsoft.com/office/drawing/2014/main" val="1925554079"/>
                      </a:ext>
                    </a:extLst>
                  </a:tr>
                  <a:tr h="640080">
                    <a:tc>
                      <a:txBody>
                        <a:bodyPr/>
                        <a:lstStyle/>
                        <a:p>
                          <a:r>
                            <a:rPr lang="en-US" sz="1200"/>
                            <a:t>Facility Selection</a:t>
                          </a:r>
                        </a:p>
                      </a:txBody>
                      <a:tcPr/>
                    </a:tc>
                    <a:tc>
                      <a:txBody>
                        <a:bodyPr/>
                        <a:lstStyle/>
                        <a:p>
                          <a:endParaRPr lang="en-US"/>
                        </a:p>
                      </a:txBody>
                      <a:tcPr>
                        <a:blipFill>
                          <a:blip r:embed="rId3"/>
                          <a:stretch>
                            <a:fillRect l="-54094" t="-536190" r="-142432" b="-122857"/>
                          </a:stretch>
                        </a:blipFill>
                      </a:tcPr>
                    </a:tc>
                    <a:tc>
                      <a:txBody>
                        <a:bodyPr/>
                        <a:lstStyle/>
                        <a:p>
                          <a:endParaRPr lang="en-US"/>
                        </a:p>
                      </a:txBody>
                      <a:tcPr>
                        <a:blipFill>
                          <a:blip r:embed="rId3"/>
                          <a:stretch>
                            <a:fillRect l="-109139" t="-536190" r="-879" b="-122857"/>
                          </a:stretch>
                        </a:blipFill>
                      </a:tcPr>
                    </a:tc>
                    <a:extLst>
                      <a:ext uri="{0D108BD9-81ED-4DB2-BD59-A6C34878D82A}">
                        <a16:rowId xmlns:a16="http://schemas.microsoft.com/office/drawing/2014/main" val="3344082512"/>
                      </a:ext>
                    </a:extLst>
                  </a:tr>
                </a:tbl>
              </a:graphicData>
            </a:graphic>
          </p:graphicFrame>
        </mc:Fallback>
      </mc:AlternateContent>
      <p:graphicFrame>
        <p:nvGraphicFramePr>
          <p:cNvPr id="5" name="Diagram 4">
            <a:extLst>
              <a:ext uri="{FF2B5EF4-FFF2-40B4-BE49-F238E27FC236}">
                <a16:creationId xmlns:a16="http://schemas.microsoft.com/office/drawing/2014/main" id="{AD48F8EE-7EFE-4927-9595-8DD96251E04E}"/>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Table 7">
            <a:extLst>
              <a:ext uri="{FF2B5EF4-FFF2-40B4-BE49-F238E27FC236}">
                <a16:creationId xmlns:a16="http://schemas.microsoft.com/office/drawing/2014/main" id="{831F96C7-447B-4632-A95D-DB0B13133161}"/>
              </a:ext>
            </a:extLst>
          </p:cNvPr>
          <p:cNvGraphicFramePr>
            <a:graphicFrameLocks noGrp="1"/>
          </p:cNvGraphicFramePr>
          <p:nvPr>
            <p:extLst>
              <p:ext uri="{D42A27DB-BD31-4B8C-83A1-F6EECF244321}">
                <p14:modId xmlns:p14="http://schemas.microsoft.com/office/powerpoint/2010/main" val="2296240390"/>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23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
        <p:nvSpPr>
          <p:cNvPr id="8" name="TextBox 7">
            <a:extLst>
              <a:ext uri="{FF2B5EF4-FFF2-40B4-BE49-F238E27FC236}">
                <a16:creationId xmlns:a16="http://schemas.microsoft.com/office/drawing/2014/main" id="{56B1FE8A-CC98-4A79-91C1-590E1EAED4F7}"/>
              </a:ext>
            </a:extLst>
          </p:cNvPr>
          <p:cNvSpPr txBox="1"/>
          <p:nvPr/>
        </p:nvSpPr>
        <p:spPr>
          <a:xfrm>
            <a:off x="7111102" y="1859018"/>
            <a:ext cx="2521744" cy="400110"/>
          </a:xfrm>
          <a:prstGeom prst="rect">
            <a:avLst/>
          </a:prstGeom>
          <a:noFill/>
        </p:spPr>
        <p:txBody>
          <a:bodyPr wrap="square" rtlCol="0">
            <a:spAutoFit/>
          </a:bodyPr>
          <a:lstStyle/>
          <a:p>
            <a:pPr algn="ctr"/>
            <a:r>
              <a:rPr lang="en-US" sz="2000" b="1" i="1" u="sng"/>
              <a:t>Terminal Heuristic</a:t>
            </a:r>
          </a:p>
        </p:txBody>
      </p:sp>
      <p:sp>
        <p:nvSpPr>
          <p:cNvPr id="9" name="Rectangle 8">
            <a:extLst>
              <a:ext uri="{FF2B5EF4-FFF2-40B4-BE49-F238E27FC236}">
                <a16:creationId xmlns:a16="http://schemas.microsoft.com/office/drawing/2014/main" id="{B3387ABD-5293-8747-97A0-73B3F12E908B}"/>
              </a:ext>
            </a:extLst>
          </p:cNvPr>
          <p:cNvSpPr/>
          <p:nvPr/>
        </p:nvSpPr>
        <p:spPr>
          <a:xfrm>
            <a:off x="7268410" y="1253331"/>
            <a:ext cx="2284663" cy="10044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C9AB5D3E-4322-4ADF-8FDD-534E6E29DE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1712" y="2891844"/>
            <a:ext cx="2688138" cy="1906624"/>
          </a:xfrm>
          <a:prstGeom prst="rect">
            <a:avLst/>
          </a:prstGeom>
        </p:spPr>
      </p:pic>
      <p:sp>
        <p:nvSpPr>
          <p:cNvPr id="11" name="Rectangle 10">
            <a:extLst>
              <a:ext uri="{FF2B5EF4-FFF2-40B4-BE49-F238E27FC236}">
                <a16:creationId xmlns:a16="http://schemas.microsoft.com/office/drawing/2014/main" id="{B8A9DE59-B407-44F3-B503-D0E42EECD1D1}"/>
              </a:ext>
            </a:extLst>
          </p:cNvPr>
          <p:cNvSpPr/>
          <p:nvPr/>
        </p:nvSpPr>
        <p:spPr>
          <a:xfrm>
            <a:off x="8426181" y="2988584"/>
            <a:ext cx="1077238" cy="190395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046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0417-2B5B-4BC7-8D37-53AECC69E1C2}"/>
              </a:ext>
            </a:extLst>
          </p:cNvPr>
          <p:cNvSpPr>
            <a:spLocks noGrp="1"/>
          </p:cNvSpPr>
          <p:nvPr>
            <p:ph type="title"/>
          </p:nvPr>
        </p:nvSpPr>
        <p:spPr/>
        <p:txBody>
          <a:bodyPr/>
          <a:lstStyle/>
          <a:p>
            <a:r>
              <a:rPr lang="en-US"/>
              <a:t>Model Formulation: Facility Location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F7CDE8-05B3-4754-BAFE-26F29BE75D82}"/>
                  </a:ext>
                </a:extLst>
              </p:cNvPr>
              <p:cNvSpPr>
                <a:spLocks noGrp="1"/>
              </p:cNvSpPr>
              <p:nvPr>
                <p:ph idx="1"/>
              </p:nvPr>
            </p:nvSpPr>
            <p:spPr>
              <a:xfrm>
                <a:off x="838200" y="1253331"/>
                <a:ext cx="10515600" cy="4351338"/>
              </a:xfrm>
            </p:spPr>
            <p:txBody>
              <a:bodyPr/>
              <a:lstStyle/>
              <a:p>
                <a:pPr marL="0" indent="0">
                  <a:buNone/>
                </a:pPr>
                <a:r>
                  <a:rPr lang="en-US" b="0"/>
                  <a:t>Min(</a:t>
                </a:r>
                <a14:m>
                  <m:oMath xmlns:m="http://schemas.openxmlformats.org/officeDocument/2006/math">
                    <m:r>
                      <a:rPr lang="en-US" b="0" i="1" smtClean="0">
                        <a:latin typeface="Cambria Math" panose="02040503050406030204" pitchFamily="18" charset="0"/>
                      </a:rPr>
                      <m:t>𝑂𝐵𝐽</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𝑗</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𝑧</m:t>
                                </m:r>
                              </m:sub>
                              <m:sup/>
                              <m:e>
                                <m:r>
                                  <a:rPr lang="en-US" b="0" i="1" smtClean="0">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𝛼</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𝑐</m:t>
                                    </m:r>
                                  </m:e>
                                  <m:sub>
                                    <m:r>
                                      <a:rPr lang="en-US" b="0" i="1" smtClean="0">
                                        <a:solidFill>
                                          <a:schemeClr val="bg1">
                                            <a:lumMod val="75000"/>
                                          </a:schemeClr>
                                        </a:solidFill>
                                        <a:latin typeface="Cambria Math" panose="02040503050406030204" pitchFamily="18" charset="0"/>
                                      </a:rPr>
                                      <m:t>0,</m:t>
                                    </m:r>
                                    <m:r>
                                      <a:rPr lang="en-US" b="0" i="1" smtClean="0">
                                        <a:solidFill>
                                          <a:schemeClr val="bg1">
                                            <a:lumMod val="75000"/>
                                          </a:schemeClr>
                                        </a:solidFill>
                                        <a:latin typeface="Cambria Math" panose="02040503050406030204" pitchFamily="18" charset="0"/>
                                      </a:rPr>
                                      <m:t>𝑗</m:t>
                                    </m:r>
                                  </m:sub>
                                </m:sSub>
                                <m:r>
                                  <a:rPr lang="en-US" b="0" i="1" smtClean="0">
                                    <a:solidFill>
                                      <a:schemeClr val="bg1">
                                        <a:lumMod val="75000"/>
                                      </a:schemeClr>
                                    </a:solidFill>
                                    <a:latin typeface="Cambria Math" panose="02040503050406030204" pitchFamily="18" charset="0"/>
                                  </a:rPr>
                                  <m:t>+</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𝑐</m:t>
                                    </m:r>
                                  </m:e>
                                  <m:sub>
                                    <m:r>
                                      <a:rPr lang="en-US" b="0" i="1" smtClean="0">
                                        <a:solidFill>
                                          <a:schemeClr val="bg1">
                                            <a:lumMod val="75000"/>
                                          </a:schemeClr>
                                        </a:solidFill>
                                        <a:latin typeface="Cambria Math" panose="02040503050406030204" pitchFamily="18" charset="0"/>
                                      </a:rPr>
                                      <m:t>𝑖</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𝑗</m:t>
                                    </m:r>
                                  </m:sub>
                                </m:sSub>
                                <m:r>
                                  <a:rPr lang="en-US" b="0" i="1" smtClean="0">
                                    <a:solidFill>
                                      <a:schemeClr val="bg1">
                                        <a:lumMod val="75000"/>
                                      </a:schemeClr>
                                    </a:solidFill>
                                    <a:latin typeface="Cambria Math" panose="02040503050406030204" pitchFamily="18" charset="0"/>
                                  </a:rPr>
                                  <m:t>+</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𝑐</m:t>
                                    </m:r>
                                  </m:e>
                                  <m:sub>
                                    <m:r>
                                      <a:rPr lang="en-US" b="0" i="1" smtClean="0">
                                        <a:solidFill>
                                          <a:schemeClr val="bg1">
                                            <a:lumMod val="75000"/>
                                          </a:schemeClr>
                                        </a:solidFill>
                                        <a:latin typeface="Cambria Math" panose="02040503050406030204" pitchFamily="18" charset="0"/>
                                      </a:rPr>
                                      <m:t>𝑖</m:t>
                                    </m:r>
                                    <m:r>
                                      <a:rPr lang="en-US" b="0" i="1" smtClean="0">
                                        <a:solidFill>
                                          <a:schemeClr val="bg1">
                                            <a:lumMod val="75000"/>
                                          </a:schemeClr>
                                        </a:solidFill>
                                        <a:latin typeface="Cambria Math" panose="02040503050406030204" pitchFamily="18" charset="0"/>
                                      </a:rPr>
                                      <m:t>,0</m:t>
                                    </m:r>
                                  </m:sub>
                                </m:sSub>
                              </m:e>
                            </m:nary>
                            <m:r>
                              <a:rPr lang="en-US" b="0" i="1" smtClean="0">
                                <a:solidFill>
                                  <a:schemeClr val="bg1">
                                    <a:lumMod val="75000"/>
                                  </a:schemeClr>
                                </a:solidFill>
                                <a:latin typeface="Cambria Math" panose="02040503050406030204" pitchFamily="18" charset="0"/>
                              </a:rPr>
                              <m:t>)</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𝑥</m:t>
                                </m:r>
                              </m:e>
                              <m:sub>
                                <m:r>
                                  <a:rPr lang="en-US" b="0" i="1" smtClean="0">
                                    <a:solidFill>
                                      <a:schemeClr val="bg1">
                                        <a:lumMod val="75000"/>
                                      </a:schemeClr>
                                    </a:solidFill>
                                    <a:latin typeface="Cambria Math" panose="02040503050406030204" pitchFamily="18" charset="0"/>
                                  </a:rPr>
                                  <m:t>𝑖</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𝑗</m:t>
                                </m:r>
                              </m:sub>
                            </m:sSub>
                          </m:e>
                        </m:nary>
                      </m:e>
                    </m:nary>
                    <m:r>
                      <a:rPr lang="en-US" b="0" i="1" smtClean="0">
                        <a:solidFill>
                          <a:schemeClr val="bg1">
                            <a:lumMod val="75000"/>
                          </a:schemeClr>
                        </a:solidFill>
                        <a:latin typeface="Cambria Math" panose="02040503050406030204" pitchFamily="18" charset="0"/>
                      </a:rPr>
                      <m:t>+2</m:t>
                    </m:r>
                    <m:r>
                      <a:rPr lang="en-US" b="0" i="1" smtClean="0">
                        <a:solidFill>
                          <a:schemeClr val="bg1">
                            <a:lumMod val="75000"/>
                          </a:schemeClr>
                        </a:solidFill>
                        <a:latin typeface="Cambria Math" panose="02040503050406030204" pitchFamily="18" charset="0"/>
                      </a:rPr>
                      <m:t>𝛽</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𝑐</m:t>
                        </m:r>
                      </m:e>
                      <m:sub>
                        <m:r>
                          <a:rPr lang="en-US" b="0" i="1" smtClean="0">
                            <a:solidFill>
                              <a:schemeClr val="bg1">
                                <a:lumMod val="75000"/>
                              </a:schemeClr>
                            </a:solidFill>
                            <a:latin typeface="Cambria Math" panose="02040503050406030204" pitchFamily="18" charset="0"/>
                          </a:rPr>
                          <m:t>0,</m:t>
                        </m:r>
                        <m:r>
                          <a:rPr lang="en-US" b="0" i="1" smtClean="0">
                            <a:solidFill>
                              <a:schemeClr val="bg1">
                                <a:lumMod val="75000"/>
                              </a:schemeClr>
                            </a:solidFill>
                            <a:latin typeface="Cambria Math" panose="02040503050406030204" pitchFamily="18" charset="0"/>
                          </a:rPr>
                          <m:t>𝑗</m:t>
                        </m:r>
                      </m:sub>
                    </m:sSub>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𝑦</m:t>
                        </m:r>
                      </m:e>
                      <m:sub>
                        <m:r>
                          <a:rPr lang="en-US" b="0" i="1" smtClean="0">
                            <a:solidFill>
                              <a:schemeClr val="bg1">
                                <a:lumMod val="75000"/>
                              </a:schemeClr>
                            </a:solidFill>
                            <a:latin typeface="Cambria Math" panose="02040503050406030204" pitchFamily="18" charset="0"/>
                          </a:rPr>
                          <m:t>𝑗</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𝑧</m:t>
                        </m:r>
                      </m:sub>
                    </m:sSub>
                    <m:r>
                      <a:rPr lang="en-US" b="0" i="1" smtClean="0">
                        <a:solidFill>
                          <a:schemeClr val="bg1">
                            <a:lumMod val="75000"/>
                          </a:schemeClr>
                        </a:solidFill>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𝑧</m:t>
                        </m:r>
                      </m:sub>
                    </m:s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𝑧</m:t>
                        </m:r>
                      </m:sub>
                    </m:sSub>
                  </m:oMath>
                </a14:m>
                <a:r>
                  <a:rPr lang="en-US">
                    <a:latin typeface="Cambria Math" panose="02040503050406030204" pitchFamily="18" charset="0"/>
                  </a:rPr>
                  <a:t>}</a:t>
                </a:r>
              </a:p>
              <a:p>
                <a:pPr marL="0" indent="0">
                  <a:buNone/>
                </a:pPr>
                <a:r>
                  <a:rPr lang="en-US" err="1"/>
                  <a:t>s.t.</a:t>
                </a:r>
                <a:endParaRPr lang="en-US"/>
              </a:p>
              <a:p>
                <a:pPr marL="0" indent="0">
                  <a:buNone/>
                </a:pPr>
                <a:endParaRPr lang="en-US" b="0"/>
              </a:p>
            </p:txBody>
          </p:sp>
        </mc:Choice>
        <mc:Fallback xmlns="">
          <p:sp>
            <p:nvSpPr>
              <p:cNvPr id="3" name="Content Placeholder 2">
                <a:extLst>
                  <a:ext uri="{FF2B5EF4-FFF2-40B4-BE49-F238E27FC236}">
                    <a16:creationId xmlns:a16="http://schemas.microsoft.com/office/drawing/2014/main" id="{DAF7CDE8-05B3-4754-BAFE-26F29BE75D82}"/>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2"/>
                <a:stretch>
                  <a:fillRect l="-1217" t="-2525"/>
                </a:stretch>
              </a:blipFill>
            </p:spPr>
            <p:txBody>
              <a:bodyPr/>
              <a:lstStyle/>
              <a:p>
                <a:r>
                  <a:rPr lang="en-US">
                    <a:noFill/>
                  </a:rPr>
                  <a:t> </a:t>
                </a:r>
              </a:p>
            </p:txBody>
          </p:sp>
        </mc:Fallback>
      </mc:AlternateContent>
      <p:graphicFrame>
        <p:nvGraphicFramePr>
          <p:cNvPr id="5" name="Diagram 4">
            <a:extLst>
              <a:ext uri="{FF2B5EF4-FFF2-40B4-BE49-F238E27FC236}">
                <a16:creationId xmlns:a16="http://schemas.microsoft.com/office/drawing/2014/main" id="{AD48F8EE-7EFE-4927-9595-8DD96251E04E}"/>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Table 7">
            <a:extLst>
              <a:ext uri="{FF2B5EF4-FFF2-40B4-BE49-F238E27FC236}">
                <a16:creationId xmlns:a16="http://schemas.microsoft.com/office/drawing/2014/main" id="{831F96C7-447B-4632-A95D-DB0B13133161}"/>
              </a:ext>
            </a:extLst>
          </p:cNvPr>
          <p:cNvGraphicFramePr>
            <a:graphicFrameLocks noGrp="1"/>
          </p:cNvGraphicFramePr>
          <p:nvPr>
            <p:extLst>
              <p:ext uri="{D42A27DB-BD31-4B8C-83A1-F6EECF244321}">
                <p14:modId xmlns:p14="http://schemas.microsoft.com/office/powerpoint/2010/main" val="2445216627"/>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24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
        <p:nvSpPr>
          <p:cNvPr id="7" name="TextBox 6">
            <a:extLst>
              <a:ext uri="{FF2B5EF4-FFF2-40B4-BE49-F238E27FC236}">
                <a16:creationId xmlns:a16="http://schemas.microsoft.com/office/drawing/2014/main" id="{A5427ECA-830F-48AA-A974-D6078F0A595C}"/>
              </a:ext>
            </a:extLst>
          </p:cNvPr>
          <p:cNvSpPr txBox="1"/>
          <p:nvPr/>
        </p:nvSpPr>
        <p:spPr>
          <a:xfrm>
            <a:off x="9368965" y="1798307"/>
            <a:ext cx="2521744" cy="400110"/>
          </a:xfrm>
          <a:prstGeom prst="rect">
            <a:avLst/>
          </a:prstGeom>
          <a:noFill/>
        </p:spPr>
        <p:txBody>
          <a:bodyPr wrap="square" rtlCol="0">
            <a:spAutoFit/>
          </a:bodyPr>
          <a:lstStyle/>
          <a:p>
            <a:r>
              <a:rPr lang="en-US" sz="2000" b="1" i="1" u="sng"/>
              <a:t>Facility Cost</a:t>
            </a:r>
            <a:endParaRPr lang="en-US" b="1" i="1" u="sng"/>
          </a:p>
        </p:txBody>
      </p:sp>
      <mc:AlternateContent xmlns:mc="http://schemas.openxmlformats.org/markup-compatibility/2006" xmlns:a14="http://schemas.microsoft.com/office/drawing/2010/main">
        <mc:Choice Requires="a14">
          <p:graphicFrame>
            <p:nvGraphicFramePr>
              <p:cNvPr id="8" name="Table 4">
                <a:extLst>
                  <a:ext uri="{FF2B5EF4-FFF2-40B4-BE49-F238E27FC236}">
                    <a16:creationId xmlns:a16="http://schemas.microsoft.com/office/drawing/2014/main" id="{46CC8444-7639-44C6-B66D-A16991A653B8}"/>
                  </a:ext>
                </a:extLst>
              </p:cNvPr>
              <p:cNvGraphicFramePr>
                <a:graphicFrameLocks noGrp="1"/>
              </p:cNvGraphicFramePr>
              <p:nvPr>
                <p:extLst>
                  <p:ext uri="{D42A27DB-BD31-4B8C-83A1-F6EECF244321}">
                    <p14:modId xmlns:p14="http://schemas.microsoft.com/office/powerpoint/2010/main" val="1983917799"/>
                  </p:ext>
                </p:extLst>
              </p:nvPr>
            </p:nvGraphicFramePr>
            <p:xfrm>
              <a:off x="838200" y="2306037"/>
              <a:ext cx="7244143" cy="3811716"/>
            </p:xfrm>
            <a:graphic>
              <a:graphicData uri="http://schemas.openxmlformats.org/drawingml/2006/table">
                <a:tbl>
                  <a:tblPr firstRow="1" bandRow="1">
                    <a:tableStyleId>{5C22544A-7EE6-4342-B048-85BDC9FD1C3A}</a:tableStyleId>
                  </a:tblPr>
                  <a:tblGrid>
                    <a:gridCol w="1322896">
                      <a:extLst>
                        <a:ext uri="{9D8B030D-6E8A-4147-A177-3AD203B41FA5}">
                          <a16:colId xmlns:a16="http://schemas.microsoft.com/office/drawing/2014/main" val="3254363312"/>
                        </a:ext>
                      </a:extLst>
                    </a:gridCol>
                    <a:gridCol w="2454466">
                      <a:extLst>
                        <a:ext uri="{9D8B030D-6E8A-4147-A177-3AD203B41FA5}">
                          <a16:colId xmlns:a16="http://schemas.microsoft.com/office/drawing/2014/main" val="1399776950"/>
                        </a:ext>
                      </a:extLst>
                    </a:gridCol>
                    <a:gridCol w="3466781">
                      <a:extLst>
                        <a:ext uri="{9D8B030D-6E8A-4147-A177-3AD203B41FA5}">
                          <a16:colId xmlns:a16="http://schemas.microsoft.com/office/drawing/2014/main" val="1047114827"/>
                        </a:ext>
                      </a:extLst>
                    </a:gridCol>
                  </a:tblGrid>
                  <a:tr h="370840">
                    <a:tc>
                      <a:txBody>
                        <a:bodyPr/>
                        <a:lstStyle/>
                        <a:p>
                          <a:r>
                            <a:rPr lang="en-US" sz="1200"/>
                            <a:t>Constraint</a:t>
                          </a:r>
                        </a:p>
                      </a:txBody>
                      <a:tcPr/>
                    </a:tc>
                    <a:tc>
                      <a:txBody>
                        <a:bodyPr/>
                        <a:lstStyle/>
                        <a:p>
                          <a:r>
                            <a:rPr lang="en-US" sz="1200"/>
                            <a:t>Formulation</a:t>
                          </a:r>
                        </a:p>
                      </a:txBody>
                      <a:tcPr/>
                    </a:tc>
                    <a:tc>
                      <a:txBody>
                        <a:bodyPr/>
                        <a:lstStyle/>
                        <a:p>
                          <a:r>
                            <a:rPr lang="en-US" sz="1200"/>
                            <a:t>Interpretation</a:t>
                          </a:r>
                        </a:p>
                      </a:txBody>
                      <a:tcPr/>
                    </a:tc>
                    <a:extLst>
                      <a:ext uri="{0D108BD9-81ED-4DB2-BD59-A6C34878D82A}">
                        <a16:rowId xmlns:a16="http://schemas.microsoft.com/office/drawing/2014/main" val="2696776282"/>
                      </a:ext>
                    </a:extLst>
                  </a:tr>
                  <a:tr h="370840">
                    <a:tc>
                      <a:txBody>
                        <a:bodyPr/>
                        <a:lstStyle/>
                        <a:p>
                          <a:r>
                            <a:rPr lang="en-US" sz="1200">
                              <a:solidFill>
                                <a:schemeClr val="bg1">
                                  <a:lumMod val="75000"/>
                                </a:schemeClr>
                              </a:solidFill>
                            </a:rPr>
                            <a:t>Service</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i="1" smtClean="0">
                                        <a:solidFill>
                                          <a:schemeClr val="bg1">
                                            <a:lumMod val="75000"/>
                                          </a:schemeClr>
                                        </a:solidFill>
                                        <a:latin typeface="Cambria Math" panose="02040503050406030204" pitchFamily="18" charset="0"/>
                                      </a:rPr>
                                    </m:ctrlPr>
                                  </m:naryPr>
                                  <m:sub>
                                    <m:r>
                                      <m:rPr>
                                        <m:brk m:alnAt="7"/>
                                      </m:rPr>
                                      <a:rPr lang="en-US" sz="1200" b="0" i="1" smtClean="0">
                                        <a:solidFill>
                                          <a:schemeClr val="bg1">
                                            <a:lumMod val="75000"/>
                                          </a:schemeClr>
                                        </a:solidFill>
                                        <a:latin typeface="Cambria Math" panose="02040503050406030204" pitchFamily="18" charset="0"/>
                                      </a:rPr>
                                      <m:t>𝑗</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e>
                                </m:nary>
                                <m:r>
                                  <a:rPr lang="en-US" sz="1200" b="0" i="1" smtClean="0">
                                    <a:solidFill>
                                      <a:schemeClr val="bg1">
                                        <a:lumMod val="75000"/>
                                      </a:schemeClr>
                                    </a:solidFill>
                                    <a:latin typeface="Cambria Math" panose="02040503050406030204" pitchFamily="18" charset="0"/>
                                  </a:rPr>
                                  <m:t>=1,</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𝑖</m:t>
                                    </m:r>
                                  </m:sub>
                                </m:sSub>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Every customer is served by only one facility</a:t>
                          </a:r>
                        </a:p>
                      </a:txBody>
                      <a:tcPr>
                        <a:solidFill>
                          <a:schemeClr val="bg1">
                            <a:lumMod val="85000"/>
                          </a:schemeClr>
                        </a:solidFill>
                      </a:tcPr>
                    </a:tc>
                    <a:extLst>
                      <a:ext uri="{0D108BD9-81ED-4DB2-BD59-A6C34878D82A}">
                        <a16:rowId xmlns:a16="http://schemas.microsoft.com/office/drawing/2014/main" val="1435791349"/>
                      </a:ext>
                    </a:extLst>
                  </a:tr>
                  <a:tr h="370840">
                    <a:tc>
                      <a:txBody>
                        <a:bodyPr/>
                        <a:lstStyle/>
                        <a:p>
                          <a:r>
                            <a:rPr lang="en-US" sz="1200">
                              <a:solidFill>
                                <a:schemeClr val="bg1">
                                  <a:lumMod val="75000"/>
                                </a:schemeClr>
                              </a:solidFill>
                            </a:rPr>
                            <a:t>Capacity </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i="1" smtClean="0">
                                        <a:solidFill>
                                          <a:schemeClr val="bg1">
                                            <a:lumMod val="75000"/>
                                          </a:schemeClr>
                                        </a:solidFill>
                                        <a:latin typeface="Cambria Math" panose="02040503050406030204" pitchFamily="18" charset="0"/>
                                      </a:rPr>
                                    </m:ctrlPr>
                                  </m:naryPr>
                                  <m:sub>
                                    <m:r>
                                      <m:rPr>
                                        <m:brk m:alnAt="7"/>
                                      </m:rPr>
                                      <a:rPr lang="en-US" sz="1200" b="0" i="1" smtClean="0">
                                        <a:solidFill>
                                          <a:schemeClr val="bg1">
                                            <a:lumMod val="75000"/>
                                          </a:schemeClr>
                                        </a:solidFill>
                                        <a:latin typeface="Cambria Math" panose="02040503050406030204" pitchFamily="18" charset="0"/>
                                      </a:rPr>
                                      <m:t>𝑖</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𝑑</m:t>
                                        </m:r>
                                      </m:e>
                                      <m:sub>
                                        <m:r>
                                          <a:rPr lang="en-US" sz="1200" b="0" i="1" smtClean="0">
                                            <a:solidFill>
                                              <a:schemeClr val="bg1">
                                                <a:lumMod val="75000"/>
                                              </a:schemeClr>
                                            </a:solidFill>
                                            <a:latin typeface="Cambria Math" panose="02040503050406030204" pitchFamily="18" charset="0"/>
                                          </a:rPr>
                                          <m:t>𝑖</m:t>
                                        </m:r>
                                      </m:sub>
                                    </m:sSub>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r>
                                      <a:rPr lang="en-US" sz="1200" b="0" i="1" smtClean="0">
                                        <a:solidFill>
                                          <a:schemeClr val="bg1">
                                            <a:lumMod val="75000"/>
                                          </a:schemeClr>
                                        </a:solidFill>
                                        <a:latin typeface="Cambria Math" panose="02040503050406030204" pitchFamily="18" charset="0"/>
                                      </a:rPr>
                                      <m:t>≤</m:t>
                                    </m:r>
                                    <m:nary>
                                      <m:naryPr>
                                        <m:chr m:val="∑"/>
                                        <m:supHide m:val="on"/>
                                        <m:ctrlPr>
                                          <a:rPr lang="en-US" sz="1200" i="1" smtClean="0">
                                            <a:solidFill>
                                              <a:schemeClr val="bg1">
                                                <a:lumMod val="75000"/>
                                              </a:schemeClr>
                                            </a:solidFill>
                                            <a:latin typeface="Cambria Math" panose="02040503050406030204" pitchFamily="18" charset="0"/>
                                          </a:rPr>
                                        </m:ctrlPr>
                                      </m:naryPr>
                                      <m:sub>
                                        <m:r>
                                          <m:rPr>
                                            <m:brk m:alnAt="7"/>
                                          </m:rPr>
                                          <a:rPr lang="en-US" sz="1200" b="0" i="1" smtClean="0">
                                            <a:solidFill>
                                              <a:schemeClr val="bg1">
                                                <a:lumMod val="75000"/>
                                              </a:schemeClr>
                                            </a:solidFill>
                                            <a:latin typeface="Cambria Math" panose="02040503050406030204" pitchFamily="18" charset="0"/>
                                          </a:rPr>
                                          <m:t>𝑧</m:t>
                                        </m:r>
                                      </m:sub>
                                      <m:sup/>
                                      <m:e>
                                        <m:r>
                                          <a:rPr lang="en-US" sz="1200" b="0" i="1" smtClean="0">
                                            <a:solidFill>
                                              <a:schemeClr val="bg1">
                                                <a:lumMod val="75000"/>
                                              </a:schemeClr>
                                            </a:solidFill>
                                            <a:latin typeface="Cambria Math" panose="02040503050406030204" pitchFamily="18" charset="0"/>
                                          </a:rPr>
                                          <m:t>𝑇</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𝐶</m:t>
                                            </m:r>
                                          </m:e>
                                          <m:sub>
                                            <m:r>
                                              <a:rPr lang="en-US" sz="1200" b="0" i="1" smtClean="0">
                                                <a:solidFill>
                                                  <a:schemeClr val="bg1">
                                                    <a:lumMod val="75000"/>
                                                  </a:schemeClr>
                                                </a:solidFill>
                                                <a:latin typeface="Cambria Math" panose="02040503050406030204" pitchFamily="18" charset="0"/>
                                              </a:rPr>
                                              <m:t>𝑧</m:t>
                                            </m:r>
                                          </m:sub>
                                        </m:sSub>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e>
                                    </m:nary>
                                    <m:r>
                                      <a:rPr lang="en-US" sz="1200" b="0" i="1" smtClean="0">
                                        <a:solidFill>
                                          <a:schemeClr val="bg1">
                                            <a:lumMod val="75000"/>
                                          </a:schemeClr>
                                        </a:solidFill>
                                        <a:latin typeface="Cambria Math" panose="02040503050406030204" pitchFamily="18" charset="0"/>
                                      </a:rPr>
                                      <m:t>,</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𝑗</m:t>
                                        </m:r>
                                      </m:sub>
                                    </m:sSub>
                                  </m:e>
                                </m:nary>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The sum of demands for customers served by a facility must be less than the vehicle capacity</a:t>
                          </a:r>
                        </a:p>
                      </a:txBody>
                      <a:tcPr>
                        <a:solidFill>
                          <a:schemeClr val="bg1">
                            <a:lumMod val="85000"/>
                          </a:schemeClr>
                        </a:solidFill>
                      </a:tcPr>
                    </a:tc>
                    <a:extLst>
                      <a:ext uri="{0D108BD9-81ED-4DB2-BD59-A6C34878D82A}">
                        <a16:rowId xmlns:a16="http://schemas.microsoft.com/office/drawing/2014/main" val="3417424765"/>
                      </a:ext>
                    </a:extLst>
                  </a:tr>
                  <a:tr h="370840">
                    <a:tc>
                      <a:txBody>
                        <a:bodyPr/>
                        <a:lstStyle/>
                        <a:p>
                          <a:r>
                            <a:rPr lang="en-US" sz="1200">
                              <a:solidFill>
                                <a:schemeClr val="bg1">
                                  <a:lumMod val="75000"/>
                                </a:schemeClr>
                              </a:solidFill>
                            </a:rPr>
                            <a:t>Assignment</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r>
                                  <a:rPr lang="en-US" sz="1200" b="0" i="1" smtClean="0">
                                    <a:solidFill>
                                      <a:schemeClr val="bg1">
                                        <a:lumMod val="75000"/>
                                      </a:schemeClr>
                                    </a:solidFill>
                                    <a:latin typeface="Cambria Math" panose="02040503050406030204" pitchFamily="18" charset="0"/>
                                  </a:rPr>
                                  <m:t>≤</m:t>
                                </m:r>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𝑧</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e>
                                </m:nary>
                                <m:r>
                                  <a:rPr lang="en-US" sz="1200" b="0" i="1" smtClean="0">
                                    <a:solidFill>
                                      <a:schemeClr val="bg1">
                                        <a:lumMod val="75000"/>
                                      </a:schemeClr>
                                    </a:solidFill>
                                    <a:latin typeface="Cambria Math" panose="02040503050406030204" pitchFamily="18" charset="0"/>
                                  </a:rPr>
                                  <m:t>,</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Customers can only be assigned to an open facility of either type</a:t>
                          </a:r>
                        </a:p>
                      </a:txBody>
                      <a:tcPr>
                        <a:solidFill>
                          <a:schemeClr val="bg1">
                            <a:lumMod val="85000"/>
                          </a:schemeClr>
                        </a:solidFill>
                      </a:tcPr>
                    </a:tc>
                    <a:extLst>
                      <a:ext uri="{0D108BD9-81ED-4DB2-BD59-A6C34878D82A}">
                        <a16:rowId xmlns:a16="http://schemas.microsoft.com/office/drawing/2014/main" val="1821741722"/>
                      </a:ext>
                    </a:extLst>
                  </a:tr>
                  <a:tr h="370840">
                    <a:tc>
                      <a:txBody>
                        <a:bodyPr/>
                        <a:lstStyle/>
                        <a:p>
                          <a:r>
                            <a:rPr lang="en-US" sz="1200"/>
                            <a:t>Facilities</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𝑗</m:t>
                                    </m:r>
                                  </m:sub>
                                  <m:sup/>
                                  <m:e>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𝑧</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e>
                                    </m:nary>
                                    <m:r>
                                      <a:rPr lang="en-US" sz="1200" b="0" i="1" smtClean="0">
                                        <a:latin typeface="Cambria Math" panose="02040503050406030204" pitchFamily="18" charset="0"/>
                                      </a:rPr>
                                      <m:t>≤</m:t>
                                    </m:r>
                                    <m:r>
                                      <a:rPr lang="en-US" sz="1200" b="0" i="1" smtClean="0">
                                        <a:latin typeface="Cambria Math" panose="02040503050406030204" pitchFamily="18" charset="0"/>
                                      </a:rPr>
                                      <m:t>𝑀</m:t>
                                    </m:r>
                                  </m:e>
                                </m:nary>
                              </m:oMath>
                            </m:oMathPara>
                          </a14:m>
                          <a:endParaRPr lang="en-US" sz="1200"/>
                        </a:p>
                      </a:txBody>
                      <a:tcPr/>
                    </a:tc>
                    <a:tc>
                      <a:txBody>
                        <a:bodyPr/>
                        <a:lstStyle/>
                        <a:p>
                          <a:r>
                            <a:rPr lang="en-US" sz="1200"/>
                            <a:t>An optional limit on the total number of facilities which will be constructed.  Could also be substituted for an optional total cost of facility construction.</a:t>
                          </a:r>
                        </a:p>
                      </a:txBody>
                      <a:tcPr/>
                    </a:tc>
                    <a:extLst>
                      <a:ext uri="{0D108BD9-81ED-4DB2-BD59-A6C34878D82A}">
                        <a16:rowId xmlns:a16="http://schemas.microsoft.com/office/drawing/2014/main" val="734653088"/>
                      </a:ext>
                    </a:extLst>
                  </a:tr>
                  <a:tr h="370840">
                    <a:tc>
                      <a:txBody>
                        <a:bodyPr/>
                        <a:lstStyle/>
                        <a:p>
                          <a:r>
                            <a:rPr lang="en-US" sz="1200">
                              <a:solidFill>
                                <a:schemeClr val="bg1">
                                  <a:lumMod val="75000"/>
                                </a:schemeClr>
                              </a:solidFill>
                            </a:rPr>
                            <a:t>Approximate Tour</a:t>
                          </a:r>
                        </a:p>
                      </a:txBody>
                      <a:tcPr>
                        <a:solidFill>
                          <a:schemeClr val="bg1">
                            <a:lumMod val="85000"/>
                          </a:schemeClr>
                        </a:solidFill>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𝑖</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𝑥</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𝑐</m:t>
                                        </m:r>
                                      </m:e>
                                      <m:sub>
                                        <m:r>
                                          <a:rPr lang="en-US" sz="1200" b="0" i="1" smtClean="0">
                                            <a:solidFill>
                                              <a:schemeClr val="bg1">
                                                <a:lumMod val="75000"/>
                                              </a:schemeClr>
                                            </a:solidFill>
                                            <a:latin typeface="Cambria Math" panose="02040503050406030204" pitchFamily="18" charset="0"/>
                                          </a:rPr>
                                          <m:t>𝑖</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𝑗</m:t>
                                        </m:r>
                                      </m:sub>
                                    </m:sSub>
                                  </m:e>
                                </m:nary>
                                <m:r>
                                  <a:rPr lang="en-US" sz="1200" b="0" i="1" smtClean="0">
                                    <a:solidFill>
                                      <a:schemeClr val="bg1">
                                        <a:lumMod val="75000"/>
                                      </a:schemeClr>
                                    </a:solidFill>
                                    <a:latin typeface="Cambria Math" panose="02040503050406030204" pitchFamily="18" charset="0"/>
                                  </a:rPr>
                                  <m:t>≤</m:t>
                                </m:r>
                                <m:nary>
                                  <m:naryPr>
                                    <m:chr m:val="∑"/>
                                    <m:supHide m:val="on"/>
                                    <m:ctrlPr>
                                      <a:rPr lang="en-US" sz="1200" b="0" i="1" smtClean="0">
                                        <a:solidFill>
                                          <a:schemeClr val="bg1">
                                            <a:lumMod val="75000"/>
                                          </a:schemeClr>
                                        </a:solidFill>
                                        <a:latin typeface="Cambria Math" panose="02040503050406030204" pitchFamily="18" charset="0"/>
                                      </a:rPr>
                                    </m:ctrlPr>
                                  </m:naryPr>
                                  <m:sub>
                                    <m:r>
                                      <a:rPr lang="en-US" sz="1200" b="0" i="1" smtClean="0">
                                        <a:solidFill>
                                          <a:schemeClr val="bg1">
                                            <a:lumMod val="75000"/>
                                          </a:schemeClr>
                                        </a:solidFill>
                                        <a:latin typeface="Cambria Math" panose="02040503050406030204" pitchFamily="18" charset="0"/>
                                      </a:rPr>
                                      <m:t>𝑧</m:t>
                                    </m:r>
                                  </m:sub>
                                  <m:sup/>
                                  <m:e>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𝑦</m:t>
                                        </m:r>
                                      </m:e>
                                      <m:sub>
                                        <m:r>
                                          <a:rPr lang="en-US" sz="1200" b="0" i="1" smtClean="0">
                                            <a:solidFill>
                                              <a:schemeClr val="bg1">
                                                <a:lumMod val="75000"/>
                                              </a:schemeClr>
                                            </a:solidFill>
                                            <a:latin typeface="Cambria Math" panose="02040503050406030204" pitchFamily="18" charset="0"/>
                                          </a:rPr>
                                          <m:t>𝑗</m:t>
                                        </m:r>
                                        <m:r>
                                          <a:rPr lang="en-US" sz="1200" b="0" i="1" smtClean="0">
                                            <a:solidFill>
                                              <a:schemeClr val="bg1">
                                                <a:lumMod val="75000"/>
                                              </a:schemeClr>
                                            </a:solidFill>
                                            <a:latin typeface="Cambria Math" panose="02040503050406030204" pitchFamily="18" charset="0"/>
                                          </a:rPr>
                                          <m:t>,</m:t>
                                        </m:r>
                                        <m:r>
                                          <a:rPr lang="en-US" sz="1200" b="0" i="1" smtClean="0">
                                            <a:solidFill>
                                              <a:schemeClr val="bg1">
                                                <a:lumMod val="75000"/>
                                              </a:schemeClr>
                                            </a:solidFill>
                                            <a:latin typeface="Cambria Math" panose="02040503050406030204" pitchFamily="18" charset="0"/>
                                          </a:rPr>
                                          <m:t>𝑧</m:t>
                                        </m:r>
                                      </m:sub>
                                    </m:sSub>
                                    <m:r>
                                      <a:rPr lang="en-US" sz="1200" b="0" i="1" smtClean="0">
                                        <a:solidFill>
                                          <a:schemeClr val="bg1">
                                            <a:lumMod val="75000"/>
                                          </a:schemeClr>
                                        </a:solidFill>
                                        <a:latin typeface="Cambria Math" panose="02040503050406030204" pitchFamily="18" charset="0"/>
                                      </a:rPr>
                                      <m:t>𝑅</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𝑉</m:t>
                                        </m:r>
                                      </m:e>
                                      <m:sub>
                                        <m:r>
                                          <a:rPr lang="en-US" sz="1200" b="0" i="1" smtClean="0">
                                            <a:solidFill>
                                              <a:schemeClr val="bg1">
                                                <a:lumMod val="75000"/>
                                              </a:schemeClr>
                                            </a:solidFill>
                                            <a:latin typeface="Cambria Math" panose="02040503050406030204" pitchFamily="18" charset="0"/>
                                          </a:rPr>
                                          <m:t>𝑧</m:t>
                                        </m:r>
                                      </m:sub>
                                    </m:sSub>
                                  </m:e>
                                </m:nary>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𝛾</m:t>
                                    </m:r>
                                  </m:e>
                                  <m:sub>
                                    <m:r>
                                      <a:rPr lang="en-US" sz="1200" b="0" i="1" smtClean="0">
                                        <a:solidFill>
                                          <a:schemeClr val="bg1">
                                            <a:lumMod val="75000"/>
                                          </a:schemeClr>
                                        </a:solidFill>
                                        <a:latin typeface="Cambria Math" panose="02040503050406030204" pitchFamily="18" charset="0"/>
                                      </a:rPr>
                                      <m:t>𝑏𝑎𝑡𝑡𝑒𝑟𝑦</m:t>
                                    </m:r>
                                  </m:sub>
                                </m:sSub>
                                <m:r>
                                  <a:rPr lang="en-US" sz="1200" b="0" i="0" smtClean="0">
                                    <a:solidFill>
                                      <a:schemeClr val="bg1">
                                        <a:lumMod val="75000"/>
                                      </a:schemeClr>
                                    </a:solidFill>
                                    <a:latin typeface="Cambria Math" panose="02040503050406030204" pitchFamily="18" charset="0"/>
                                  </a:rPr>
                                  <m:t>,</m:t>
                                </m:r>
                                <m:sSub>
                                  <m:sSubPr>
                                    <m:ctrlPr>
                                      <a:rPr lang="en-US" sz="1200" b="0" i="1" smtClean="0">
                                        <a:solidFill>
                                          <a:schemeClr val="bg1">
                                            <a:lumMod val="75000"/>
                                          </a:schemeClr>
                                        </a:solidFill>
                                        <a:latin typeface="Cambria Math" panose="02040503050406030204" pitchFamily="18" charset="0"/>
                                      </a:rPr>
                                    </m:ctrlPr>
                                  </m:sSubPr>
                                  <m:e>
                                    <m:r>
                                      <a:rPr lang="en-US" sz="1200" b="0" i="1" smtClean="0">
                                        <a:solidFill>
                                          <a:schemeClr val="bg1">
                                            <a:lumMod val="75000"/>
                                          </a:schemeClr>
                                        </a:solidFill>
                                        <a:latin typeface="Cambria Math" panose="02040503050406030204" pitchFamily="18" charset="0"/>
                                      </a:rPr>
                                      <m:t>∀</m:t>
                                    </m:r>
                                  </m:e>
                                  <m:sub>
                                    <m:r>
                                      <a:rPr lang="en-US" sz="1200" b="0" i="1" smtClean="0">
                                        <a:solidFill>
                                          <a:schemeClr val="bg1">
                                            <a:lumMod val="75000"/>
                                          </a:schemeClr>
                                        </a:solidFill>
                                        <a:latin typeface="Cambria Math" panose="02040503050406030204" pitchFamily="18" charset="0"/>
                                      </a:rPr>
                                      <m:t>𝑗</m:t>
                                    </m:r>
                                  </m:sub>
                                </m:sSub>
                              </m:oMath>
                            </m:oMathPara>
                          </a14:m>
                          <a:endParaRPr lang="en-US" sz="1200">
                            <a:solidFill>
                              <a:schemeClr val="bg1">
                                <a:lumMod val="75000"/>
                              </a:schemeClr>
                            </a:solidFill>
                          </a:endParaRPr>
                        </a:p>
                      </a:txBody>
                      <a:tcPr>
                        <a:solidFill>
                          <a:schemeClr val="bg1">
                            <a:lumMod val="85000"/>
                          </a:schemeClr>
                        </a:solidFill>
                      </a:tcPr>
                    </a:tc>
                    <a:tc>
                      <a:txBody>
                        <a:bodyPr/>
                        <a:lstStyle/>
                        <a:p>
                          <a:r>
                            <a:rPr lang="en-US" sz="1200">
                              <a:solidFill>
                                <a:schemeClr val="bg1">
                                  <a:lumMod val="75000"/>
                                </a:schemeClr>
                              </a:solidFill>
                            </a:rPr>
                            <a:t>An approximation of the total tour length</a:t>
                          </a:r>
                        </a:p>
                      </a:txBody>
                      <a:tcPr>
                        <a:solidFill>
                          <a:schemeClr val="bg1">
                            <a:lumMod val="85000"/>
                          </a:schemeClr>
                        </a:solidFill>
                      </a:tcPr>
                    </a:tc>
                    <a:extLst>
                      <a:ext uri="{0D108BD9-81ED-4DB2-BD59-A6C34878D82A}">
                        <a16:rowId xmlns:a16="http://schemas.microsoft.com/office/drawing/2014/main" val="1925554079"/>
                      </a:ext>
                    </a:extLst>
                  </a:tr>
                  <a:tr h="370840">
                    <a:tc>
                      <a:txBody>
                        <a:bodyPr/>
                        <a:lstStyle/>
                        <a:p>
                          <a:r>
                            <a:rPr lang="en-US" sz="1200"/>
                            <a:t>Facility Selection</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200" b="0" i="1" smtClean="0">
                                        <a:latin typeface="Cambria Math" panose="02040503050406030204" pitchFamily="18" charset="0"/>
                                      </a:rPr>
                                    </m:ctrlPr>
                                  </m:naryPr>
                                  <m:sub>
                                    <m:r>
                                      <a:rPr lang="en-US" sz="1200" b="0" i="1" smtClean="0">
                                        <a:latin typeface="Cambria Math" panose="02040503050406030204" pitchFamily="18" charset="0"/>
                                      </a:rPr>
                                      <m:t>𝑧</m:t>
                                    </m:r>
                                  </m:sub>
                                  <m:sup/>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𝑗</m:t>
                                        </m:r>
                                        <m:r>
                                          <a:rPr lang="en-US" sz="1200" b="0" i="1" smtClean="0">
                                            <a:latin typeface="Cambria Math" panose="02040503050406030204" pitchFamily="18" charset="0"/>
                                          </a:rPr>
                                          <m:t>,</m:t>
                                        </m:r>
                                        <m:r>
                                          <a:rPr lang="en-US" sz="1200" b="0" i="1" smtClean="0">
                                            <a:latin typeface="Cambria Math" panose="02040503050406030204" pitchFamily="18" charset="0"/>
                                          </a:rPr>
                                          <m:t>𝑧</m:t>
                                        </m:r>
                                      </m:sub>
                                    </m:sSub>
                                    <m:r>
                                      <a:rPr lang="en-US" sz="1200" b="0" i="1" smtClean="0">
                                        <a:latin typeface="Cambria Math" panose="02040503050406030204" pitchFamily="18" charset="0"/>
                                      </a:rPr>
                                      <m:t>≤1,</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m:t>
                                        </m:r>
                                      </m:e>
                                      <m:sub>
                                        <m:r>
                                          <a:rPr lang="en-US" sz="1200" b="0" i="1" smtClean="0">
                                            <a:latin typeface="Cambria Math" panose="02040503050406030204" pitchFamily="18" charset="0"/>
                                          </a:rPr>
                                          <m:t>𝑗</m:t>
                                        </m:r>
                                      </m:sub>
                                    </m:sSub>
                                  </m:e>
                                </m:nary>
                              </m:oMath>
                            </m:oMathPara>
                          </a14:m>
                          <a:endParaRPr lang="en-US" sz="1200"/>
                        </a:p>
                      </a:txBody>
                      <a:tcPr/>
                    </a:tc>
                    <a:tc>
                      <a:txBody>
                        <a:bodyPr/>
                        <a:lstStyle/>
                        <a:p>
                          <a:r>
                            <a:rPr lang="en-US" sz="1200"/>
                            <a:t>Only allow either no infrastructure, standard range, or extended range infrastructure to be constructed at a site </a:t>
                          </a:r>
                          <a14:m>
                            <m:oMath xmlns:m="http://schemas.openxmlformats.org/officeDocument/2006/math">
                              <m:r>
                                <a:rPr lang="en-US" sz="1200" b="0" i="1" smtClean="0">
                                  <a:latin typeface="Cambria Math" panose="02040503050406030204" pitchFamily="18" charset="0"/>
                                </a:rPr>
                                <m:t>𝑗</m:t>
                              </m:r>
                            </m:oMath>
                          </a14:m>
                          <a:endParaRPr lang="en-US" sz="1200"/>
                        </a:p>
                      </a:txBody>
                      <a:tcPr/>
                    </a:tc>
                    <a:extLst>
                      <a:ext uri="{0D108BD9-81ED-4DB2-BD59-A6C34878D82A}">
                        <a16:rowId xmlns:a16="http://schemas.microsoft.com/office/drawing/2014/main" val="3344082512"/>
                      </a:ext>
                    </a:extLst>
                  </a:tr>
                </a:tbl>
              </a:graphicData>
            </a:graphic>
          </p:graphicFrame>
        </mc:Choice>
        <mc:Fallback xmlns="">
          <p:graphicFrame>
            <p:nvGraphicFramePr>
              <p:cNvPr id="8" name="Table 4">
                <a:extLst>
                  <a:ext uri="{FF2B5EF4-FFF2-40B4-BE49-F238E27FC236}">
                    <a16:creationId xmlns:a16="http://schemas.microsoft.com/office/drawing/2014/main" id="{46CC8444-7639-44C6-B66D-A16991A653B8}"/>
                  </a:ext>
                </a:extLst>
              </p:cNvPr>
              <p:cNvGraphicFramePr>
                <a:graphicFrameLocks noGrp="1"/>
              </p:cNvGraphicFramePr>
              <p:nvPr>
                <p:extLst>
                  <p:ext uri="{D42A27DB-BD31-4B8C-83A1-F6EECF244321}">
                    <p14:modId xmlns:p14="http://schemas.microsoft.com/office/powerpoint/2010/main" val="1983917799"/>
                  </p:ext>
                </p:extLst>
              </p:nvPr>
            </p:nvGraphicFramePr>
            <p:xfrm>
              <a:off x="838200" y="2306037"/>
              <a:ext cx="7244143" cy="3811716"/>
            </p:xfrm>
            <a:graphic>
              <a:graphicData uri="http://schemas.openxmlformats.org/drawingml/2006/table">
                <a:tbl>
                  <a:tblPr firstRow="1" bandRow="1">
                    <a:tableStyleId>{5C22544A-7EE6-4342-B048-85BDC9FD1C3A}</a:tableStyleId>
                  </a:tblPr>
                  <a:tblGrid>
                    <a:gridCol w="1322896">
                      <a:extLst>
                        <a:ext uri="{9D8B030D-6E8A-4147-A177-3AD203B41FA5}">
                          <a16:colId xmlns:a16="http://schemas.microsoft.com/office/drawing/2014/main" val="3254363312"/>
                        </a:ext>
                      </a:extLst>
                    </a:gridCol>
                    <a:gridCol w="2454466">
                      <a:extLst>
                        <a:ext uri="{9D8B030D-6E8A-4147-A177-3AD203B41FA5}">
                          <a16:colId xmlns:a16="http://schemas.microsoft.com/office/drawing/2014/main" val="1399776950"/>
                        </a:ext>
                      </a:extLst>
                    </a:gridCol>
                    <a:gridCol w="3466781">
                      <a:extLst>
                        <a:ext uri="{9D8B030D-6E8A-4147-A177-3AD203B41FA5}">
                          <a16:colId xmlns:a16="http://schemas.microsoft.com/office/drawing/2014/main" val="1047114827"/>
                        </a:ext>
                      </a:extLst>
                    </a:gridCol>
                  </a:tblGrid>
                  <a:tr h="370840">
                    <a:tc>
                      <a:txBody>
                        <a:bodyPr/>
                        <a:lstStyle/>
                        <a:p>
                          <a:r>
                            <a:rPr lang="en-US" sz="1200"/>
                            <a:t>Constraint</a:t>
                          </a:r>
                        </a:p>
                      </a:txBody>
                      <a:tcPr/>
                    </a:tc>
                    <a:tc>
                      <a:txBody>
                        <a:bodyPr/>
                        <a:lstStyle/>
                        <a:p>
                          <a:r>
                            <a:rPr lang="en-US" sz="1200"/>
                            <a:t>Formulation</a:t>
                          </a:r>
                        </a:p>
                      </a:txBody>
                      <a:tcPr/>
                    </a:tc>
                    <a:tc>
                      <a:txBody>
                        <a:bodyPr/>
                        <a:lstStyle/>
                        <a:p>
                          <a:r>
                            <a:rPr lang="en-US" sz="1200"/>
                            <a:t>Interpretation</a:t>
                          </a:r>
                        </a:p>
                      </a:txBody>
                      <a:tcPr/>
                    </a:tc>
                    <a:extLst>
                      <a:ext uri="{0D108BD9-81ED-4DB2-BD59-A6C34878D82A}">
                        <a16:rowId xmlns:a16="http://schemas.microsoft.com/office/drawing/2014/main" val="2696776282"/>
                      </a:ext>
                    </a:extLst>
                  </a:tr>
                  <a:tr h="555943">
                    <a:tc>
                      <a:txBody>
                        <a:bodyPr/>
                        <a:lstStyle/>
                        <a:p>
                          <a:r>
                            <a:rPr lang="en-US" sz="1200">
                              <a:solidFill>
                                <a:schemeClr val="bg1">
                                  <a:lumMod val="75000"/>
                                </a:schemeClr>
                              </a:solidFill>
                            </a:rPr>
                            <a:t>Service</a:t>
                          </a:r>
                        </a:p>
                      </a:txBody>
                      <a:tcPr>
                        <a:solidFill>
                          <a:schemeClr val="bg1">
                            <a:lumMod val="85000"/>
                          </a:schemeClr>
                        </a:solidFill>
                      </a:tcPr>
                    </a:tc>
                    <a:tc>
                      <a:txBody>
                        <a:bodyPr/>
                        <a:lstStyle/>
                        <a:p>
                          <a:endParaRPr lang="en-US"/>
                        </a:p>
                      </a:txBody>
                      <a:tcPr>
                        <a:blipFill>
                          <a:blip r:embed="rId8"/>
                          <a:stretch>
                            <a:fillRect l="-54094" t="-113187" r="-142432" b="-662637"/>
                          </a:stretch>
                        </a:blipFill>
                      </a:tcPr>
                    </a:tc>
                    <a:tc>
                      <a:txBody>
                        <a:bodyPr/>
                        <a:lstStyle/>
                        <a:p>
                          <a:r>
                            <a:rPr lang="en-US" sz="1200">
                              <a:solidFill>
                                <a:schemeClr val="bg1">
                                  <a:lumMod val="75000"/>
                                </a:schemeClr>
                              </a:solidFill>
                            </a:rPr>
                            <a:t>Every customer is served by only one facility</a:t>
                          </a:r>
                        </a:p>
                      </a:txBody>
                      <a:tcPr>
                        <a:solidFill>
                          <a:schemeClr val="bg1">
                            <a:lumMod val="85000"/>
                          </a:schemeClr>
                        </a:solidFill>
                      </a:tcPr>
                    </a:tc>
                    <a:extLst>
                      <a:ext uri="{0D108BD9-81ED-4DB2-BD59-A6C34878D82A}">
                        <a16:rowId xmlns:a16="http://schemas.microsoft.com/office/drawing/2014/main" val="1435791349"/>
                      </a:ext>
                    </a:extLst>
                  </a:tr>
                  <a:tr h="535242">
                    <a:tc>
                      <a:txBody>
                        <a:bodyPr/>
                        <a:lstStyle/>
                        <a:p>
                          <a:r>
                            <a:rPr lang="en-US" sz="1200">
                              <a:solidFill>
                                <a:schemeClr val="bg1">
                                  <a:lumMod val="75000"/>
                                </a:schemeClr>
                              </a:solidFill>
                            </a:rPr>
                            <a:t>Capacity </a:t>
                          </a:r>
                        </a:p>
                      </a:txBody>
                      <a:tcPr>
                        <a:solidFill>
                          <a:schemeClr val="bg1">
                            <a:lumMod val="85000"/>
                          </a:schemeClr>
                        </a:solidFill>
                      </a:tcPr>
                    </a:tc>
                    <a:tc>
                      <a:txBody>
                        <a:bodyPr/>
                        <a:lstStyle/>
                        <a:p>
                          <a:endParaRPr lang="en-US"/>
                        </a:p>
                      </a:txBody>
                      <a:tcPr>
                        <a:blipFill>
                          <a:blip r:embed="rId8"/>
                          <a:stretch>
                            <a:fillRect l="-54094" t="-220455" r="-142432" b="-585227"/>
                          </a:stretch>
                        </a:blipFill>
                      </a:tcPr>
                    </a:tc>
                    <a:tc>
                      <a:txBody>
                        <a:bodyPr/>
                        <a:lstStyle/>
                        <a:p>
                          <a:r>
                            <a:rPr lang="en-US" sz="1200">
                              <a:solidFill>
                                <a:schemeClr val="bg1">
                                  <a:lumMod val="75000"/>
                                </a:schemeClr>
                              </a:solidFill>
                            </a:rPr>
                            <a:t>The sum of demands for customers served by a facility must be less than the vehicle capacity</a:t>
                          </a:r>
                        </a:p>
                      </a:txBody>
                      <a:tcPr>
                        <a:solidFill>
                          <a:schemeClr val="bg1">
                            <a:lumMod val="85000"/>
                          </a:schemeClr>
                        </a:solidFill>
                      </a:tcPr>
                    </a:tc>
                    <a:extLst>
                      <a:ext uri="{0D108BD9-81ED-4DB2-BD59-A6C34878D82A}">
                        <a16:rowId xmlns:a16="http://schemas.microsoft.com/office/drawing/2014/main" val="3417424765"/>
                      </a:ext>
                    </a:extLst>
                  </a:tr>
                  <a:tr h="534289">
                    <a:tc>
                      <a:txBody>
                        <a:bodyPr/>
                        <a:lstStyle/>
                        <a:p>
                          <a:r>
                            <a:rPr lang="en-US" sz="1200">
                              <a:solidFill>
                                <a:schemeClr val="bg1">
                                  <a:lumMod val="75000"/>
                                </a:schemeClr>
                              </a:solidFill>
                            </a:rPr>
                            <a:t>Assignment</a:t>
                          </a:r>
                        </a:p>
                      </a:txBody>
                      <a:tcPr>
                        <a:solidFill>
                          <a:schemeClr val="bg1">
                            <a:lumMod val="85000"/>
                          </a:schemeClr>
                        </a:solidFill>
                      </a:tcPr>
                    </a:tc>
                    <a:tc>
                      <a:txBody>
                        <a:bodyPr/>
                        <a:lstStyle/>
                        <a:p>
                          <a:endParaRPr lang="en-US"/>
                        </a:p>
                      </a:txBody>
                      <a:tcPr>
                        <a:blipFill>
                          <a:blip r:embed="rId8"/>
                          <a:stretch>
                            <a:fillRect l="-54094" t="-320455" r="-142432" b="-485227"/>
                          </a:stretch>
                        </a:blipFill>
                      </a:tcPr>
                    </a:tc>
                    <a:tc>
                      <a:txBody>
                        <a:bodyPr/>
                        <a:lstStyle/>
                        <a:p>
                          <a:r>
                            <a:rPr lang="en-US" sz="1200">
                              <a:solidFill>
                                <a:schemeClr val="bg1">
                                  <a:lumMod val="75000"/>
                                </a:schemeClr>
                              </a:solidFill>
                            </a:rPr>
                            <a:t>Customers can only be assigned to an open facility of either type</a:t>
                          </a:r>
                        </a:p>
                      </a:txBody>
                      <a:tcPr>
                        <a:solidFill>
                          <a:schemeClr val="bg1">
                            <a:lumMod val="85000"/>
                          </a:schemeClr>
                        </a:solidFill>
                      </a:tcPr>
                    </a:tc>
                    <a:extLst>
                      <a:ext uri="{0D108BD9-81ED-4DB2-BD59-A6C34878D82A}">
                        <a16:rowId xmlns:a16="http://schemas.microsoft.com/office/drawing/2014/main" val="1821741722"/>
                      </a:ext>
                    </a:extLst>
                  </a:tr>
                  <a:tr h="640080">
                    <a:tc>
                      <a:txBody>
                        <a:bodyPr/>
                        <a:lstStyle/>
                        <a:p>
                          <a:r>
                            <a:rPr lang="en-US" sz="1200"/>
                            <a:t>Facilities</a:t>
                          </a:r>
                        </a:p>
                      </a:txBody>
                      <a:tcPr/>
                    </a:tc>
                    <a:tc>
                      <a:txBody>
                        <a:bodyPr/>
                        <a:lstStyle/>
                        <a:p>
                          <a:endParaRPr lang="en-US"/>
                        </a:p>
                      </a:txBody>
                      <a:tcPr>
                        <a:blipFill>
                          <a:blip r:embed="rId8"/>
                          <a:stretch>
                            <a:fillRect l="-54094" t="-352381" r="-142432" b="-306667"/>
                          </a:stretch>
                        </a:blipFill>
                      </a:tcPr>
                    </a:tc>
                    <a:tc>
                      <a:txBody>
                        <a:bodyPr/>
                        <a:lstStyle/>
                        <a:p>
                          <a:r>
                            <a:rPr lang="en-US" sz="1200"/>
                            <a:t>An optional limit on the total number of facilities which will be constructed.  Could also be substituted for an optional total cost of facility construction.</a:t>
                          </a:r>
                        </a:p>
                      </a:txBody>
                      <a:tcPr/>
                    </a:tc>
                    <a:extLst>
                      <a:ext uri="{0D108BD9-81ED-4DB2-BD59-A6C34878D82A}">
                        <a16:rowId xmlns:a16="http://schemas.microsoft.com/office/drawing/2014/main" val="734653088"/>
                      </a:ext>
                    </a:extLst>
                  </a:tr>
                  <a:tr h="535242">
                    <a:tc>
                      <a:txBody>
                        <a:bodyPr/>
                        <a:lstStyle/>
                        <a:p>
                          <a:r>
                            <a:rPr lang="en-US" sz="1200">
                              <a:solidFill>
                                <a:schemeClr val="bg1">
                                  <a:lumMod val="75000"/>
                                </a:schemeClr>
                              </a:solidFill>
                            </a:rPr>
                            <a:t>Approximate Tour</a:t>
                          </a:r>
                        </a:p>
                      </a:txBody>
                      <a:tcPr>
                        <a:solidFill>
                          <a:schemeClr val="bg1">
                            <a:lumMod val="85000"/>
                          </a:schemeClr>
                        </a:solidFill>
                      </a:tcPr>
                    </a:tc>
                    <a:tc>
                      <a:txBody>
                        <a:bodyPr/>
                        <a:lstStyle/>
                        <a:p>
                          <a:endParaRPr lang="en-US"/>
                        </a:p>
                      </a:txBody>
                      <a:tcPr>
                        <a:blipFill>
                          <a:blip r:embed="rId8"/>
                          <a:stretch>
                            <a:fillRect l="-54094" t="-539773" r="-142432" b="-265909"/>
                          </a:stretch>
                        </a:blipFill>
                      </a:tcPr>
                    </a:tc>
                    <a:tc>
                      <a:txBody>
                        <a:bodyPr/>
                        <a:lstStyle/>
                        <a:p>
                          <a:r>
                            <a:rPr lang="en-US" sz="1200">
                              <a:solidFill>
                                <a:schemeClr val="bg1">
                                  <a:lumMod val="75000"/>
                                </a:schemeClr>
                              </a:solidFill>
                            </a:rPr>
                            <a:t>An approximation of the total tour length</a:t>
                          </a:r>
                        </a:p>
                      </a:txBody>
                      <a:tcPr>
                        <a:solidFill>
                          <a:schemeClr val="bg1">
                            <a:lumMod val="85000"/>
                          </a:schemeClr>
                        </a:solidFill>
                      </a:tcPr>
                    </a:tc>
                    <a:extLst>
                      <a:ext uri="{0D108BD9-81ED-4DB2-BD59-A6C34878D82A}">
                        <a16:rowId xmlns:a16="http://schemas.microsoft.com/office/drawing/2014/main" val="1925554079"/>
                      </a:ext>
                    </a:extLst>
                  </a:tr>
                  <a:tr h="640080">
                    <a:tc>
                      <a:txBody>
                        <a:bodyPr/>
                        <a:lstStyle/>
                        <a:p>
                          <a:r>
                            <a:rPr lang="en-US" sz="1200"/>
                            <a:t>Facility Selection</a:t>
                          </a:r>
                        </a:p>
                      </a:txBody>
                      <a:tcPr/>
                    </a:tc>
                    <a:tc>
                      <a:txBody>
                        <a:bodyPr/>
                        <a:lstStyle/>
                        <a:p>
                          <a:endParaRPr lang="en-US"/>
                        </a:p>
                      </a:txBody>
                      <a:tcPr>
                        <a:blipFill>
                          <a:blip r:embed="rId8"/>
                          <a:stretch>
                            <a:fillRect l="-54094" t="-536190" r="-142432" b="-122857"/>
                          </a:stretch>
                        </a:blipFill>
                      </a:tcPr>
                    </a:tc>
                    <a:tc>
                      <a:txBody>
                        <a:bodyPr/>
                        <a:lstStyle/>
                        <a:p>
                          <a:endParaRPr lang="en-US"/>
                        </a:p>
                      </a:txBody>
                      <a:tcPr>
                        <a:blipFill>
                          <a:blip r:embed="rId8"/>
                          <a:stretch>
                            <a:fillRect l="-109139" t="-536190" r="-879" b="-122857"/>
                          </a:stretch>
                        </a:blipFill>
                      </a:tcPr>
                    </a:tc>
                    <a:extLst>
                      <a:ext uri="{0D108BD9-81ED-4DB2-BD59-A6C34878D82A}">
                        <a16:rowId xmlns:a16="http://schemas.microsoft.com/office/drawing/2014/main" val="3344082512"/>
                      </a:ext>
                    </a:extLst>
                  </a:tr>
                </a:tbl>
              </a:graphicData>
            </a:graphic>
          </p:graphicFrame>
        </mc:Fallback>
      </mc:AlternateContent>
      <p:sp>
        <p:nvSpPr>
          <p:cNvPr id="9" name="Rectangle 8">
            <a:extLst>
              <a:ext uri="{FF2B5EF4-FFF2-40B4-BE49-F238E27FC236}">
                <a16:creationId xmlns:a16="http://schemas.microsoft.com/office/drawing/2014/main" id="{4DAF98C3-A971-114E-A155-AA5E678C2262}"/>
              </a:ext>
            </a:extLst>
          </p:cNvPr>
          <p:cNvSpPr/>
          <p:nvPr/>
        </p:nvSpPr>
        <p:spPr>
          <a:xfrm>
            <a:off x="9368965" y="1253331"/>
            <a:ext cx="1576429" cy="101084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A2DD9E92-A7DA-47B4-9FF7-B472CA4A12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1712" y="2891844"/>
            <a:ext cx="2688138" cy="1906624"/>
          </a:xfrm>
          <a:prstGeom prst="rect">
            <a:avLst/>
          </a:prstGeom>
        </p:spPr>
      </p:pic>
      <p:sp>
        <p:nvSpPr>
          <p:cNvPr id="11" name="Rectangle 10">
            <a:extLst>
              <a:ext uri="{FF2B5EF4-FFF2-40B4-BE49-F238E27FC236}">
                <a16:creationId xmlns:a16="http://schemas.microsoft.com/office/drawing/2014/main" id="{7A3A2CF3-591D-4A4C-B80A-F2646858C2BF}"/>
              </a:ext>
            </a:extLst>
          </p:cNvPr>
          <p:cNvSpPr/>
          <p:nvPr/>
        </p:nvSpPr>
        <p:spPr>
          <a:xfrm>
            <a:off x="9115864" y="3368413"/>
            <a:ext cx="267978" cy="30176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3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90417-2B5B-4BC7-8D37-53AECC69E1C2}"/>
              </a:ext>
            </a:extLst>
          </p:cNvPr>
          <p:cNvSpPr>
            <a:spLocks noGrp="1"/>
          </p:cNvSpPr>
          <p:nvPr>
            <p:ph type="title"/>
          </p:nvPr>
        </p:nvSpPr>
        <p:spPr/>
        <p:txBody>
          <a:bodyPr/>
          <a:lstStyle/>
          <a:p>
            <a:r>
              <a:rPr lang="en-US"/>
              <a:t>Model Formulation: Routing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F7CDE8-05B3-4754-BAFE-26F29BE75D82}"/>
                  </a:ext>
                </a:extLst>
              </p:cNvPr>
              <p:cNvSpPr>
                <a:spLocks noGrp="1"/>
              </p:cNvSpPr>
              <p:nvPr>
                <p:ph idx="1"/>
              </p:nvPr>
            </p:nvSpPr>
            <p:spPr>
              <a:xfrm>
                <a:off x="838200" y="1253331"/>
                <a:ext cx="10515600" cy="4351338"/>
              </a:xfrm>
            </p:spPr>
            <p:txBody>
              <a:bodyPr/>
              <a:lstStyle/>
              <a:p>
                <a:pPr marL="0" indent="0">
                  <a:buNone/>
                </a:pPr>
                <a:r>
                  <a:rPr lang="en-US" b="0"/>
                  <a:t>Min(</a:t>
                </a:r>
                <a14:m>
                  <m:oMath xmlns:m="http://schemas.openxmlformats.org/officeDocument/2006/math">
                    <m:r>
                      <a:rPr lang="en-US" b="0" i="1" smtClean="0">
                        <a:latin typeface="Cambria Math" panose="02040503050406030204" pitchFamily="18" charset="0"/>
                      </a:rPr>
                      <m:t>𝑂𝐵𝐽</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𝑖𝑗</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𝑖𝑗</m:t>
                                </m:r>
                              </m:sub>
                            </m:sSub>
                          </m:e>
                        </m:nary>
                      </m:e>
                    </m:nary>
                  </m:oMath>
                </a14:m>
                <a:endParaRPr lang="en-US" b="0"/>
              </a:p>
              <a:p>
                <a:pPr marL="0" indent="0">
                  <a:buNone/>
                </a:pPr>
                <a:r>
                  <a:rPr lang="en-US" err="1"/>
                  <a:t>s.t.</a:t>
                </a:r>
                <a:endParaRPr lang="en-US"/>
              </a:p>
              <a:p>
                <a:pPr marL="0" indent="0">
                  <a:buNone/>
                </a:pPr>
                <a:endParaRPr lang="en-US" b="0"/>
              </a:p>
            </p:txBody>
          </p:sp>
        </mc:Choice>
        <mc:Fallback xmlns="">
          <p:sp>
            <p:nvSpPr>
              <p:cNvPr id="3" name="Content Placeholder 2">
                <a:extLst>
                  <a:ext uri="{FF2B5EF4-FFF2-40B4-BE49-F238E27FC236}">
                    <a16:creationId xmlns:a16="http://schemas.microsoft.com/office/drawing/2014/main" id="{DAF7CDE8-05B3-4754-BAFE-26F29BE75D82}"/>
                  </a:ext>
                </a:extLst>
              </p:cNvPr>
              <p:cNvSpPr>
                <a:spLocks noGrp="1" noRot="1" noChangeAspect="1" noMove="1" noResize="1" noEditPoints="1" noAdjustHandles="1" noChangeArrowheads="1" noChangeShapeType="1" noTextEdit="1"/>
              </p:cNvSpPr>
              <p:nvPr>
                <p:ph idx="1"/>
              </p:nvPr>
            </p:nvSpPr>
            <p:spPr>
              <a:xfrm>
                <a:off x="838200" y="1253331"/>
                <a:ext cx="10515600" cy="4351338"/>
              </a:xfrm>
              <a:blipFill>
                <a:blip r:embed="rId2"/>
                <a:stretch>
                  <a:fillRect l="-1217" t="-2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E846B634-14C1-4FA5-98FC-A9010AE0295E}"/>
                  </a:ext>
                </a:extLst>
              </p:cNvPr>
              <p:cNvGraphicFramePr>
                <a:graphicFrameLocks noGrp="1"/>
              </p:cNvGraphicFramePr>
              <p:nvPr>
                <p:extLst>
                  <p:ext uri="{D42A27DB-BD31-4B8C-83A1-F6EECF244321}">
                    <p14:modId xmlns:p14="http://schemas.microsoft.com/office/powerpoint/2010/main" val="2019427511"/>
                  </p:ext>
                </p:extLst>
              </p:nvPr>
            </p:nvGraphicFramePr>
            <p:xfrm>
              <a:off x="1954326" y="2090340"/>
              <a:ext cx="6470050" cy="3821908"/>
            </p:xfrm>
            <a:graphic>
              <a:graphicData uri="http://schemas.openxmlformats.org/drawingml/2006/table">
                <a:tbl>
                  <a:tblPr firstRow="1" bandRow="1">
                    <a:tableStyleId>{5C22544A-7EE6-4342-B048-85BDC9FD1C3A}</a:tableStyleId>
                  </a:tblPr>
                  <a:tblGrid>
                    <a:gridCol w="1657950">
                      <a:extLst>
                        <a:ext uri="{9D8B030D-6E8A-4147-A177-3AD203B41FA5}">
                          <a16:colId xmlns:a16="http://schemas.microsoft.com/office/drawing/2014/main" val="3254363312"/>
                        </a:ext>
                      </a:extLst>
                    </a:gridCol>
                    <a:gridCol w="4812100">
                      <a:extLst>
                        <a:ext uri="{9D8B030D-6E8A-4147-A177-3AD203B41FA5}">
                          <a16:colId xmlns:a16="http://schemas.microsoft.com/office/drawing/2014/main" val="1399776950"/>
                        </a:ext>
                      </a:extLst>
                    </a:gridCol>
                  </a:tblGrid>
                  <a:tr h="354300">
                    <a:tc>
                      <a:txBody>
                        <a:bodyPr/>
                        <a:lstStyle/>
                        <a:p>
                          <a:r>
                            <a:rPr lang="en-US" sz="1400"/>
                            <a:t>Constraint</a:t>
                          </a:r>
                        </a:p>
                      </a:txBody>
                      <a:tcPr/>
                    </a:tc>
                    <a:tc>
                      <a:txBody>
                        <a:bodyPr/>
                        <a:lstStyle/>
                        <a:p>
                          <a:r>
                            <a:rPr lang="en-US" sz="1400"/>
                            <a:t>Formulation</a:t>
                          </a:r>
                        </a:p>
                      </a:txBody>
                      <a:tcPr/>
                    </a:tc>
                    <a:extLst>
                      <a:ext uri="{0D108BD9-81ED-4DB2-BD59-A6C34878D82A}">
                        <a16:rowId xmlns:a16="http://schemas.microsoft.com/office/drawing/2014/main" val="2696776282"/>
                      </a:ext>
                    </a:extLst>
                  </a:tr>
                  <a:tr h="370840">
                    <a:tc>
                      <a:txBody>
                        <a:bodyPr/>
                        <a:lstStyle/>
                        <a:p>
                          <a:r>
                            <a:rPr lang="en-US" sz="1400"/>
                            <a:t>Entry legs</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400" i="1" smtClean="0">
                                        <a:latin typeface="Cambria Math" panose="02040503050406030204" pitchFamily="18" charset="0"/>
                                      </a:rPr>
                                    </m:ctrlPr>
                                  </m:naryPr>
                                  <m:sub>
                                    <m:r>
                                      <m:rPr>
                                        <m:brk m:alnAt="7"/>
                                      </m:rPr>
                                      <a:rPr lang="en-US" sz="1400" b="0" i="1" smtClean="0">
                                        <a:latin typeface="Cambria Math" panose="02040503050406030204" pitchFamily="18" charset="0"/>
                                      </a:rPr>
                                      <m:t>𝑗</m:t>
                                    </m:r>
                                  </m: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e>
                                </m:nary>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m:t>
                                    </m:r>
                                  </m:e>
                                  <m:sub>
                                    <m:r>
                                      <a:rPr lang="en-US" sz="1400" b="0" i="1" smtClean="0">
                                        <a:latin typeface="Cambria Math" panose="02040503050406030204" pitchFamily="18" charset="0"/>
                                      </a:rPr>
                                      <m:t>𝑖</m:t>
                                    </m:r>
                                  </m:sub>
                                </m:sSub>
                              </m:oMath>
                            </m:oMathPara>
                          </a14:m>
                          <a:endParaRPr lang="en-US" sz="1400"/>
                        </a:p>
                      </a:txBody>
                      <a:tcPr/>
                    </a:tc>
                    <a:extLst>
                      <a:ext uri="{0D108BD9-81ED-4DB2-BD59-A6C34878D82A}">
                        <a16:rowId xmlns:a16="http://schemas.microsoft.com/office/drawing/2014/main" val="1435791349"/>
                      </a:ext>
                    </a:extLst>
                  </a:tr>
                  <a:tr h="370840">
                    <a:tc>
                      <a:txBody>
                        <a:bodyPr/>
                        <a:lstStyle/>
                        <a:p>
                          <a:r>
                            <a:rPr lang="en-US" sz="1400"/>
                            <a:t>Exit legs</a:t>
                          </a:r>
                        </a:p>
                      </a:txBody>
                      <a:tcPr/>
                    </a:tc>
                    <a:tc>
                      <a:txBody>
                        <a:bodyPr/>
                        <a:lstStyle/>
                        <a:p>
                          <a:pPr/>
                          <a14:m>
                            <m:oMathPara xmlns:m="http://schemas.openxmlformats.org/officeDocument/2006/math">
                              <m:oMathParaPr>
                                <m:jc m:val="centerGroup"/>
                              </m:oMathParaPr>
                              <m:oMath xmlns:m="http://schemas.openxmlformats.org/officeDocument/2006/math">
                                <m:nary>
                                  <m:naryPr>
                                    <m:chr m:val="∑"/>
                                    <m:supHide m:val="on"/>
                                    <m:ctrlPr>
                                      <a:rPr lang="en-US" sz="1400" i="1" smtClean="0">
                                        <a:latin typeface="Cambria Math" panose="02040503050406030204" pitchFamily="18" charset="0"/>
                                      </a:rPr>
                                    </m:ctrlPr>
                                  </m:naryPr>
                                  <m:sub>
                                    <m:r>
                                      <a:rPr lang="en-US" sz="1400" b="0" i="1" smtClean="0">
                                        <a:latin typeface="Cambria Math" panose="02040503050406030204" pitchFamily="18" charset="0"/>
                                      </a:rPr>
                                      <m:t>𝑖</m:t>
                                    </m:r>
                                  </m:sub>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e>
                                </m:nary>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m:t>
                                    </m:r>
                                  </m:e>
                                  <m:sub>
                                    <m:r>
                                      <a:rPr lang="en-US" sz="1400" b="0" i="1" smtClean="0">
                                        <a:latin typeface="Cambria Math" panose="02040503050406030204" pitchFamily="18" charset="0"/>
                                      </a:rPr>
                                      <m:t>𝑗</m:t>
                                    </m:r>
                                  </m:sub>
                                </m:sSub>
                              </m:oMath>
                            </m:oMathPara>
                          </a14:m>
                          <a:endParaRPr lang="en-US" sz="1400"/>
                        </a:p>
                      </a:txBody>
                      <a:tcPr/>
                    </a:tc>
                    <a:extLst>
                      <a:ext uri="{0D108BD9-81ED-4DB2-BD59-A6C34878D82A}">
                        <a16:rowId xmlns:a16="http://schemas.microsoft.com/office/drawing/2014/main" val="4290580252"/>
                      </a:ext>
                    </a:extLst>
                  </a:tr>
                  <a:tr h="370840">
                    <a:tc>
                      <a:txBody>
                        <a:bodyPr/>
                        <a:lstStyle/>
                        <a:p>
                          <a:r>
                            <a:rPr lang="en-US" sz="1400"/>
                            <a:t>Subtour Elimination</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𝑢</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𝑢</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𝑁</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𝑖𝑗</m:t>
                                    </m:r>
                                  </m:sub>
                                </m:sSub>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𝑁</m:t>
                                    </m:r>
                                    <m:r>
                                      <a:rPr lang="en-US" sz="1400" b="0" i="1" smtClean="0">
                                        <a:latin typeface="Cambria Math" panose="02040503050406030204" pitchFamily="18" charset="0"/>
                                      </a:rPr>
                                      <m:t>−1</m:t>
                                    </m:r>
                                  </m:e>
                                </m:d>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r>
                                      <a:rPr lang="en-US" sz="1400" b="0" i="1" smtClean="0">
                                        <a:latin typeface="Cambria Math" panose="02040503050406030204" pitchFamily="18" charset="0"/>
                                      </a:rPr>
                                      <m:t>=1</m:t>
                                    </m:r>
                                  </m:sub>
                                </m:sSub>
                              </m:oMath>
                            </m:oMathPara>
                          </a14:m>
                          <a:endParaRPr lang="en-US" sz="1400"/>
                        </a:p>
                      </a:txBody>
                      <a:tcPr/>
                    </a:tc>
                    <a:extLst>
                      <a:ext uri="{0D108BD9-81ED-4DB2-BD59-A6C34878D82A}">
                        <a16:rowId xmlns:a16="http://schemas.microsoft.com/office/drawing/2014/main" val="3193429677"/>
                      </a:ext>
                    </a:extLst>
                  </a:tr>
                  <a:tr h="370840">
                    <a:tc>
                      <a:txBody>
                        <a:bodyPr/>
                        <a:lstStyle/>
                        <a:p>
                          <a:r>
                            <a:rPr lang="en-US" sz="1400"/>
                            <a:t>Subtour Elimination</a:t>
                          </a: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𝑢</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=1</m:t>
                                </m:r>
                              </m:oMath>
                            </m:oMathPara>
                          </a14:m>
                          <a:endParaRPr lang="en-US" sz="1400"/>
                        </a:p>
                      </a:txBody>
                      <a:tcPr/>
                    </a:tc>
                    <a:extLst>
                      <a:ext uri="{0D108BD9-81ED-4DB2-BD59-A6C34878D82A}">
                        <a16:rowId xmlns:a16="http://schemas.microsoft.com/office/drawing/2014/main" val="2997585301"/>
                      </a:ext>
                    </a:extLst>
                  </a:tr>
                  <a:tr h="370840">
                    <a:tc>
                      <a:txBody>
                        <a:bodyPr/>
                        <a:lstStyle/>
                        <a:p>
                          <a:endParaRPr lang="en-US" sz="140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r>
                                  <a:rPr lang="en-US" sz="1400" b="0" i="1" smtClean="0">
                                    <a:latin typeface="Cambria Math" panose="02040503050406030204" pitchFamily="18" charset="0"/>
                                  </a:rPr>
                                  <m:t>≤1</m:t>
                                </m:r>
                              </m:oMath>
                            </m:oMathPara>
                          </a14:m>
                          <a:endParaRPr lang="en-US" sz="1400"/>
                        </a:p>
                      </a:txBody>
                      <a:tcPr/>
                    </a:tc>
                    <a:extLst>
                      <a:ext uri="{0D108BD9-81ED-4DB2-BD59-A6C34878D82A}">
                        <a16:rowId xmlns:a16="http://schemas.microsoft.com/office/drawing/2014/main" val="1435273612"/>
                      </a:ext>
                    </a:extLst>
                  </a:tr>
                  <a:tr h="370840">
                    <a:tc>
                      <a:txBody>
                        <a:bodyPr/>
                        <a:lstStyle/>
                        <a:p>
                          <a:endParaRPr lang="en-US" sz="1400"/>
                        </a:p>
                      </a:txBody>
                      <a:tcPr/>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𝑢</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0" i="1" smtClean="0">
                                    <a:latin typeface="Cambria Math" panose="02040503050406030204" pitchFamily="18" charset="0"/>
                                  </a:rPr>
                                  <m:t>𝑁</m:t>
                                </m:r>
                                <m:r>
                                  <a:rPr lang="en-US" sz="1400" b="0" i="0"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m:t>
                                    </m:r>
                                  </m:e>
                                  <m:sub>
                                    <m:r>
                                      <a:rPr lang="en-US" sz="1400" b="0" i="1" smtClean="0">
                                        <a:latin typeface="Cambria Math" panose="02040503050406030204" pitchFamily="18" charset="0"/>
                                      </a:rPr>
                                      <m:t>𝑖</m:t>
                                    </m:r>
                                  </m:sub>
                                </m:sSub>
                              </m:oMath>
                            </m:oMathPara>
                          </a14:m>
                          <a:endParaRPr lang="en-US" sz="1400"/>
                        </a:p>
                      </a:txBody>
                      <a:tcPr/>
                    </a:tc>
                    <a:extLst>
                      <a:ext uri="{0D108BD9-81ED-4DB2-BD59-A6C34878D82A}">
                        <a16:rowId xmlns:a16="http://schemas.microsoft.com/office/drawing/2014/main" val="353556000"/>
                      </a:ext>
                    </a:extLst>
                  </a:tr>
                  <a:tr h="370840">
                    <a:tc>
                      <a:txBody>
                        <a:bodyPr/>
                        <a:lstStyle/>
                        <a:p>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ℤ</m:t>
                                    </m:r>
                                  </m:e>
                                  <m:sub>
                                    <m:r>
                                      <a:rPr lang="en-US" sz="1400" b="0" i="1" smtClean="0">
                                        <a:latin typeface="Cambria Math" panose="02040503050406030204" pitchFamily="18" charset="0"/>
                                        <a:ea typeface="Cambria Math" panose="02040503050406030204" pitchFamily="18" charset="0"/>
                                      </a:rPr>
                                      <m:t>&gt;0</m:t>
                                    </m:r>
                                  </m:sub>
                                </m:sSub>
                                <m:r>
                                  <a:rPr lang="en-US" sz="1400" b="0" i="1" smtClean="0">
                                    <a:latin typeface="Cambria Math" panose="02040503050406030204" pitchFamily="18" charset="0"/>
                                  </a:rPr>
                                  <m:t> </m:t>
                                </m:r>
                              </m:oMath>
                            </m:oMathPara>
                          </a14:m>
                          <a:endParaRPr lang="en-US" sz="1400"/>
                        </a:p>
                      </a:txBody>
                      <a:tcPr/>
                    </a:tc>
                    <a:extLst>
                      <a:ext uri="{0D108BD9-81ED-4DB2-BD59-A6C34878D82A}">
                        <a16:rowId xmlns:a16="http://schemas.microsoft.com/office/drawing/2014/main" val="262150896"/>
                      </a:ext>
                    </a:extLst>
                  </a:tr>
                  <a:tr h="370840">
                    <a:tc>
                      <a:txBody>
                        <a:bodyPr/>
                        <a:lstStyle/>
                        <a:p>
                          <a:endParaRPr lang="en-US" sz="140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𝑢</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ℤ</m:t>
                                    </m:r>
                                  </m:e>
                                  <m:sub>
                                    <m:r>
                                      <a:rPr lang="en-US" sz="1400" b="0" i="1" smtClean="0">
                                        <a:latin typeface="Cambria Math" panose="02040503050406030204" pitchFamily="18" charset="0"/>
                                        <a:ea typeface="Cambria Math" panose="02040503050406030204" pitchFamily="18" charset="0"/>
                                      </a:rPr>
                                      <m:t>&gt;0</m:t>
                                    </m:r>
                                  </m:sub>
                                </m:sSub>
                                <m:r>
                                  <a:rPr lang="en-US" sz="1400" b="0" i="1" smtClean="0">
                                    <a:latin typeface="Cambria Math" panose="02040503050406030204" pitchFamily="18" charset="0"/>
                                  </a:rPr>
                                  <m:t> </m:t>
                                </m:r>
                              </m:oMath>
                            </m:oMathPara>
                          </a14:m>
                          <a:endParaRPr lang="en-US" sz="1400"/>
                        </a:p>
                      </a:txBody>
                      <a:tcPr/>
                    </a:tc>
                    <a:extLst>
                      <a:ext uri="{0D108BD9-81ED-4DB2-BD59-A6C34878D82A}">
                        <a16:rowId xmlns:a16="http://schemas.microsoft.com/office/drawing/2014/main" val="1862513138"/>
                      </a:ext>
                    </a:extLst>
                  </a:tr>
                </a:tbl>
              </a:graphicData>
            </a:graphic>
          </p:graphicFrame>
        </mc:Choice>
        <mc:Fallback xmlns="">
          <p:graphicFrame>
            <p:nvGraphicFramePr>
              <p:cNvPr id="4" name="Table 4">
                <a:extLst>
                  <a:ext uri="{FF2B5EF4-FFF2-40B4-BE49-F238E27FC236}">
                    <a16:creationId xmlns:a16="http://schemas.microsoft.com/office/drawing/2014/main" id="{E846B634-14C1-4FA5-98FC-A9010AE0295E}"/>
                  </a:ext>
                </a:extLst>
              </p:cNvPr>
              <p:cNvGraphicFramePr>
                <a:graphicFrameLocks noGrp="1"/>
              </p:cNvGraphicFramePr>
              <p:nvPr>
                <p:extLst>
                  <p:ext uri="{D42A27DB-BD31-4B8C-83A1-F6EECF244321}">
                    <p14:modId xmlns:p14="http://schemas.microsoft.com/office/powerpoint/2010/main" val="2019427511"/>
                  </p:ext>
                </p:extLst>
              </p:nvPr>
            </p:nvGraphicFramePr>
            <p:xfrm>
              <a:off x="1954326" y="2090340"/>
              <a:ext cx="6470050" cy="3821908"/>
            </p:xfrm>
            <a:graphic>
              <a:graphicData uri="http://schemas.openxmlformats.org/drawingml/2006/table">
                <a:tbl>
                  <a:tblPr firstRow="1" bandRow="1">
                    <a:tableStyleId>{5C22544A-7EE6-4342-B048-85BDC9FD1C3A}</a:tableStyleId>
                  </a:tblPr>
                  <a:tblGrid>
                    <a:gridCol w="1657950">
                      <a:extLst>
                        <a:ext uri="{9D8B030D-6E8A-4147-A177-3AD203B41FA5}">
                          <a16:colId xmlns:a16="http://schemas.microsoft.com/office/drawing/2014/main" val="3254363312"/>
                        </a:ext>
                      </a:extLst>
                    </a:gridCol>
                    <a:gridCol w="4812100">
                      <a:extLst>
                        <a:ext uri="{9D8B030D-6E8A-4147-A177-3AD203B41FA5}">
                          <a16:colId xmlns:a16="http://schemas.microsoft.com/office/drawing/2014/main" val="1399776950"/>
                        </a:ext>
                      </a:extLst>
                    </a:gridCol>
                  </a:tblGrid>
                  <a:tr h="354300">
                    <a:tc>
                      <a:txBody>
                        <a:bodyPr/>
                        <a:lstStyle/>
                        <a:p>
                          <a:r>
                            <a:rPr lang="en-US" sz="1400"/>
                            <a:t>Constraint</a:t>
                          </a:r>
                        </a:p>
                      </a:txBody>
                      <a:tcPr/>
                    </a:tc>
                    <a:tc>
                      <a:txBody>
                        <a:bodyPr/>
                        <a:lstStyle/>
                        <a:p>
                          <a:r>
                            <a:rPr lang="en-US" sz="1400"/>
                            <a:t>Formulation</a:t>
                          </a:r>
                        </a:p>
                      </a:txBody>
                      <a:tcPr/>
                    </a:tc>
                    <a:extLst>
                      <a:ext uri="{0D108BD9-81ED-4DB2-BD59-A6C34878D82A}">
                        <a16:rowId xmlns:a16="http://schemas.microsoft.com/office/drawing/2014/main" val="2696776282"/>
                      </a:ext>
                    </a:extLst>
                  </a:tr>
                  <a:tr h="633349">
                    <a:tc>
                      <a:txBody>
                        <a:bodyPr/>
                        <a:lstStyle/>
                        <a:p>
                          <a:r>
                            <a:rPr lang="en-US" sz="1400"/>
                            <a:t>Entry legs</a:t>
                          </a:r>
                        </a:p>
                      </a:txBody>
                      <a:tcPr/>
                    </a:tc>
                    <a:tc>
                      <a:txBody>
                        <a:bodyPr/>
                        <a:lstStyle/>
                        <a:p>
                          <a:endParaRPr lang="en-US"/>
                        </a:p>
                      </a:txBody>
                      <a:tcPr>
                        <a:blipFill>
                          <a:blip r:embed="rId3"/>
                          <a:stretch>
                            <a:fillRect l="-34557" t="-111538" r="-633" b="-450000"/>
                          </a:stretch>
                        </a:blipFill>
                      </a:tcPr>
                    </a:tc>
                    <a:extLst>
                      <a:ext uri="{0D108BD9-81ED-4DB2-BD59-A6C34878D82A}">
                        <a16:rowId xmlns:a16="http://schemas.microsoft.com/office/drawing/2014/main" val="1435791349"/>
                      </a:ext>
                    </a:extLst>
                  </a:tr>
                  <a:tr h="609219">
                    <a:tc>
                      <a:txBody>
                        <a:bodyPr/>
                        <a:lstStyle/>
                        <a:p>
                          <a:r>
                            <a:rPr lang="en-US" sz="1400"/>
                            <a:t>Exit legs</a:t>
                          </a:r>
                        </a:p>
                      </a:txBody>
                      <a:tcPr/>
                    </a:tc>
                    <a:tc>
                      <a:txBody>
                        <a:bodyPr/>
                        <a:lstStyle/>
                        <a:p>
                          <a:endParaRPr lang="en-US"/>
                        </a:p>
                      </a:txBody>
                      <a:tcPr>
                        <a:blipFill>
                          <a:blip r:embed="rId3"/>
                          <a:stretch>
                            <a:fillRect l="-34557" t="-220000" r="-633" b="-368000"/>
                          </a:stretch>
                        </a:blipFill>
                      </a:tcPr>
                    </a:tc>
                    <a:extLst>
                      <a:ext uri="{0D108BD9-81ED-4DB2-BD59-A6C34878D82A}">
                        <a16:rowId xmlns:a16="http://schemas.microsoft.com/office/drawing/2014/main" val="4290580252"/>
                      </a:ext>
                    </a:extLst>
                  </a:tr>
                  <a:tr h="370840">
                    <a:tc>
                      <a:txBody>
                        <a:bodyPr/>
                        <a:lstStyle/>
                        <a:p>
                          <a:r>
                            <a:rPr lang="en-US" sz="1400"/>
                            <a:t>Subtour Elimination</a:t>
                          </a:r>
                        </a:p>
                      </a:txBody>
                      <a:tcPr/>
                    </a:tc>
                    <a:tc>
                      <a:txBody>
                        <a:bodyPr/>
                        <a:lstStyle/>
                        <a:p>
                          <a:endParaRPr lang="en-US"/>
                        </a:p>
                      </a:txBody>
                      <a:tcPr>
                        <a:blipFill>
                          <a:blip r:embed="rId3"/>
                          <a:stretch>
                            <a:fillRect l="-34557" t="-524590" r="-633" b="-503279"/>
                          </a:stretch>
                        </a:blipFill>
                      </a:tcPr>
                    </a:tc>
                    <a:extLst>
                      <a:ext uri="{0D108BD9-81ED-4DB2-BD59-A6C34878D82A}">
                        <a16:rowId xmlns:a16="http://schemas.microsoft.com/office/drawing/2014/main" val="3193429677"/>
                      </a:ext>
                    </a:extLst>
                  </a:tr>
                  <a:tr h="370840">
                    <a:tc>
                      <a:txBody>
                        <a:bodyPr/>
                        <a:lstStyle/>
                        <a:p>
                          <a:r>
                            <a:rPr lang="en-US" sz="1400"/>
                            <a:t>Subtour Elimination</a:t>
                          </a:r>
                        </a:p>
                      </a:txBody>
                      <a:tcPr/>
                    </a:tc>
                    <a:tc>
                      <a:txBody>
                        <a:bodyPr/>
                        <a:lstStyle/>
                        <a:p>
                          <a:endParaRPr lang="en-US"/>
                        </a:p>
                      </a:txBody>
                      <a:tcPr>
                        <a:blipFill>
                          <a:blip r:embed="rId3"/>
                          <a:stretch>
                            <a:fillRect l="-34557" t="-624590" r="-633" b="-403279"/>
                          </a:stretch>
                        </a:blipFill>
                      </a:tcPr>
                    </a:tc>
                    <a:extLst>
                      <a:ext uri="{0D108BD9-81ED-4DB2-BD59-A6C34878D82A}">
                        <a16:rowId xmlns:a16="http://schemas.microsoft.com/office/drawing/2014/main" val="2997585301"/>
                      </a:ext>
                    </a:extLst>
                  </a:tr>
                  <a:tr h="370840">
                    <a:tc>
                      <a:txBody>
                        <a:bodyPr/>
                        <a:lstStyle/>
                        <a:p>
                          <a:endParaRPr lang="en-US" sz="1400"/>
                        </a:p>
                      </a:txBody>
                      <a:tcPr/>
                    </a:tc>
                    <a:tc>
                      <a:txBody>
                        <a:bodyPr/>
                        <a:lstStyle/>
                        <a:p>
                          <a:endParaRPr lang="en-US"/>
                        </a:p>
                      </a:txBody>
                      <a:tcPr>
                        <a:blipFill>
                          <a:blip r:embed="rId3"/>
                          <a:stretch>
                            <a:fillRect l="-34557" t="-724590" r="-633" b="-303279"/>
                          </a:stretch>
                        </a:blipFill>
                      </a:tcPr>
                    </a:tc>
                    <a:extLst>
                      <a:ext uri="{0D108BD9-81ED-4DB2-BD59-A6C34878D82A}">
                        <a16:rowId xmlns:a16="http://schemas.microsoft.com/office/drawing/2014/main" val="1435273612"/>
                      </a:ext>
                    </a:extLst>
                  </a:tr>
                  <a:tr h="370840">
                    <a:tc>
                      <a:txBody>
                        <a:bodyPr/>
                        <a:lstStyle/>
                        <a:p>
                          <a:endParaRPr lang="en-US" sz="1400"/>
                        </a:p>
                      </a:txBody>
                      <a:tcPr/>
                    </a:tc>
                    <a:tc>
                      <a:txBody>
                        <a:bodyPr/>
                        <a:lstStyle/>
                        <a:p>
                          <a:endParaRPr lang="en-US"/>
                        </a:p>
                      </a:txBody>
                      <a:tcPr>
                        <a:blipFill>
                          <a:blip r:embed="rId3"/>
                          <a:stretch>
                            <a:fillRect l="-34557" t="-824590" r="-633" b="-203279"/>
                          </a:stretch>
                        </a:blipFill>
                      </a:tcPr>
                    </a:tc>
                    <a:extLst>
                      <a:ext uri="{0D108BD9-81ED-4DB2-BD59-A6C34878D82A}">
                        <a16:rowId xmlns:a16="http://schemas.microsoft.com/office/drawing/2014/main" val="353556000"/>
                      </a:ext>
                    </a:extLst>
                  </a:tr>
                  <a:tr h="370840">
                    <a:tc>
                      <a:txBody>
                        <a:bodyPr/>
                        <a:lstStyle/>
                        <a:p>
                          <a:endParaRPr lang="en-US" sz="1400"/>
                        </a:p>
                      </a:txBody>
                      <a:tcPr/>
                    </a:tc>
                    <a:tc>
                      <a:txBody>
                        <a:bodyPr/>
                        <a:lstStyle/>
                        <a:p>
                          <a:endParaRPr lang="en-US"/>
                        </a:p>
                      </a:txBody>
                      <a:tcPr>
                        <a:blipFill>
                          <a:blip r:embed="rId3"/>
                          <a:stretch>
                            <a:fillRect l="-34557" t="-924590" r="-633" b="-103279"/>
                          </a:stretch>
                        </a:blipFill>
                      </a:tcPr>
                    </a:tc>
                    <a:extLst>
                      <a:ext uri="{0D108BD9-81ED-4DB2-BD59-A6C34878D82A}">
                        <a16:rowId xmlns:a16="http://schemas.microsoft.com/office/drawing/2014/main" val="262150896"/>
                      </a:ext>
                    </a:extLst>
                  </a:tr>
                  <a:tr h="370840">
                    <a:tc>
                      <a:txBody>
                        <a:bodyPr/>
                        <a:lstStyle/>
                        <a:p>
                          <a:endParaRPr lang="en-US" sz="1400"/>
                        </a:p>
                      </a:txBody>
                      <a:tcPr/>
                    </a:tc>
                    <a:tc>
                      <a:txBody>
                        <a:bodyPr/>
                        <a:lstStyle/>
                        <a:p>
                          <a:endParaRPr lang="en-US"/>
                        </a:p>
                      </a:txBody>
                      <a:tcPr>
                        <a:blipFill>
                          <a:blip r:embed="rId3"/>
                          <a:stretch>
                            <a:fillRect l="-34557" t="-1024590" r="-633" b="-3279"/>
                          </a:stretch>
                        </a:blipFill>
                      </a:tcPr>
                    </a:tc>
                    <a:extLst>
                      <a:ext uri="{0D108BD9-81ED-4DB2-BD59-A6C34878D82A}">
                        <a16:rowId xmlns:a16="http://schemas.microsoft.com/office/drawing/2014/main" val="1862513138"/>
                      </a:ext>
                    </a:extLst>
                  </a:tr>
                </a:tbl>
              </a:graphicData>
            </a:graphic>
          </p:graphicFrame>
        </mc:Fallback>
      </mc:AlternateContent>
      <p:graphicFrame>
        <p:nvGraphicFramePr>
          <p:cNvPr id="5" name="Diagram 4">
            <a:extLst>
              <a:ext uri="{FF2B5EF4-FFF2-40B4-BE49-F238E27FC236}">
                <a16:creationId xmlns:a16="http://schemas.microsoft.com/office/drawing/2014/main" id="{96720C11-F134-4D23-B592-99D93D9BB06D}"/>
              </a:ext>
            </a:extLst>
          </p:cNvPr>
          <p:cNvGraphicFramePr/>
          <p:nvPr>
            <p:extLst>
              <p:ext uri="{D42A27DB-BD31-4B8C-83A1-F6EECF244321}">
                <p14:modId xmlns:p14="http://schemas.microsoft.com/office/powerpoint/2010/main" val="1049226013"/>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Table 7">
            <a:extLst>
              <a:ext uri="{FF2B5EF4-FFF2-40B4-BE49-F238E27FC236}">
                <a16:creationId xmlns:a16="http://schemas.microsoft.com/office/drawing/2014/main" id="{AA43C944-336E-4FC2-8C15-E834D621230F}"/>
              </a:ext>
            </a:extLst>
          </p:cNvPr>
          <p:cNvGraphicFramePr>
            <a:graphicFrameLocks noGrp="1"/>
          </p:cNvGraphicFramePr>
          <p:nvPr>
            <p:extLst>
              <p:ext uri="{D42A27DB-BD31-4B8C-83A1-F6EECF244321}">
                <p14:modId xmlns:p14="http://schemas.microsoft.com/office/powerpoint/2010/main" val="993094745"/>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25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
        <p:nvSpPr>
          <p:cNvPr id="7" name="Content Placeholder 2">
            <a:extLst>
              <a:ext uri="{FF2B5EF4-FFF2-40B4-BE49-F238E27FC236}">
                <a16:creationId xmlns:a16="http://schemas.microsoft.com/office/drawing/2014/main" id="{B0677548-4106-4C27-906F-9F0C52484FB9}"/>
              </a:ext>
            </a:extLst>
          </p:cNvPr>
          <p:cNvSpPr txBox="1">
            <a:spLocks/>
          </p:cNvSpPr>
          <p:nvPr/>
        </p:nvSpPr>
        <p:spPr>
          <a:xfrm>
            <a:off x="8678364" y="1338417"/>
            <a:ext cx="2225117" cy="1104195"/>
          </a:xfrm>
          <a:prstGeom prst="rect">
            <a:avLst/>
          </a:prstGeom>
          <a:ln>
            <a:solidFill>
              <a:schemeClr val="tx1"/>
            </a:solidFill>
          </a:ln>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ea typeface="+mn-lt"/>
                <a:cs typeface="+mn-lt"/>
              </a:rPr>
              <a:t>Because our tours are generally small, solutions are generated using the routing libraries within ORTOOLS utilizing default parameters.</a:t>
            </a:r>
            <a:endParaRPr lang="en-US" sz="1400">
              <a:cs typeface="Calibri"/>
            </a:endParaRPr>
          </a:p>
        </p:txBody>
      </p:sp>
      <p:pic>
        <p:nvPicPr>
          <p:cNvPr id="8" name="Picture 4">
            <a:extLst>
              <a:ext uri="{FF2B5EF4-FFF2-40B4-BE49-F238E27FC236}">
                <a16:creationId xmlns:a16="http://schemas.microsoft.com/office/drawing/2014/main" id="{C618FB71-C434-4430-8ADB-A36F78BB313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9786" t="12660" r="20473" b="68189"/>
          <a:stretch/>
        </p:blipFill>
        <p:spPr bwMode="auto">
          <a:xfrm>
            <a:off x="9045758" y="2923658"/>
            <a:ext cx="2608223" cy="2252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377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4E36-ACD1-4D84-97C7-D84935A50864}"/>
              </a:ext>
            </a:extLst>
          </p:cNvPr>
          <p:cNvSpPr>
            <a:spLocks noGrp="1"/>
          </p:cNvSpPr>
          <p:nvPr>
            <p:ph type="title"/>
          </p:nvPr>
        </p:nvSpPr>
        <p:spPr>
          <a:xfrm>
            <a:off x="8017254" y="525439"/>
            <a:ext cx="3336545" cy="1657614"/>
          </a:xfrm>
        </p:spPr>
        <p:txBody>
          <a:bodyPr>
            <a:normAutofit/>
          </a:bodyPr>
          <a:lstStyle/>
          <a:p>
            <a:r>
              <a:rPr lang="en-US" sz="3600"/>
              <a:t>Model Solution</a:t>
            </a:r>
          </a:p>
        </p:txBody>
      </p:sp>
      <p:cxnSp>
        <p:nvCxnSpPr>
          <p:cNvPr id="73" name="Straight Connector 72">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drawing&#10;&#10;Description automatically generated">
            <a:extLst>
              <a:ext uri="{FF2B5EF4-FFF2-40B4-BE49-F238E27FC236}">
                <a16:creationId xmlns:a16="http://schemas.microsoft.com/office/drawing/2014/main" id="{178ACFB2-ADE3-4FCC-8FF2-2E784DFE7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6370" y="464921"/>
            <a:ext cx="2628285" cy="1478410"/>
          </a:xfrm>
          <a:prstGeom prst="rect">
            <a:avLst/>
          </a:prstGeom>
        </p:spPr>
      </p:pic>
      <p:cxnSp>
        <p:nvCxnSpPr>
          <p:cNvPr id="75" name="Straight Connector 74">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picture containing light, drawing&#10;&#10;Description automatically generated">
            <a:extLst>
              <a:ext uri="{FF2B5EF4-FFF2-40B4-BE49-F238E27FC236}">
                <a16:creationId xmlns:a16="http://schemas.microsoft.com/office/drawing/2014/main" id="{8887FE31-88E9-4CA9-978C-2056828E4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111" y="2424609"/>
            <a:ext cx="1799367" cy="1799367"/>
          </a:xfrm>
          <a:prstGeom prst="rect">
            <a:avLst/>
          </a:prstGeom>
        </p:spPr>
      </p:pic>
      <p:cxnSp>
        <p:nvCxnSpPr>
          <p:cNvPr id="77" name="Straight Connector 76">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result for ortools">
            <a:extLst>
              <a:ext uri="{FF2B5EF4-FFF2-40B4-BE49-F238E27FC236}">
                <a16:creationId xmlns:a16="http://schemas.microsoft.com/office/drawing/2014/main" id="{8BFDAEEB-1991-4C69-BA7D-5896FFD35CF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4991" y="4911833"/>
            <a:ext cx="2156289" cy="14480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952B79A-7272-405F-82B2-364B1E564D8B}"/>
              </a:ext>
            </a:extLst>
          </p:cNvPr>
          <p:cNvPicPr>
            <a:picLocks noChangeAspect="1"/>
          </p:cNvPicPr>
          <p:nvPr/>
        </p:nvPicPr>
        <p:blipFill>
          <a:blip r:embed="rId5"/>
          <a:stretch>
            <a:fillRect/>
          </a:stretch>
        </p:blipFill>
        <p:spPr>
          <a:xfrm>
            <a:off x="3896998" y="4911833"/>
            <a:ext cx="2896048" cy="1448024"/>
          </a:xfrm>
          <a:prstGeom prst="rect">
            <a:avLst/>
          </a:prstGeom>
        </p:spPr>
      </p:pic>
      <p:sp>
        <p:nvSpPr>
          <p:cNvPr id="1030" name="Content Placeholder 1029">
            <a:extLst>
              <a:ext uri="{FF2B5EF4-FFF2-40B4-BE49-F238E27FC236}">
                <a16:creationId xmlns:a16="http://schemas.microsoft.com/office/drawing/2014/main" id="{52604878-898B-457D-AA12-E9DECF38DE21}"/>
              </a:ext>
            </a:extLst>
          </p:cNvPr>
          <p:cNvSpPr>
            <a:spLocks noGrp="1"/>
          </p:cNvSpPr>
          <p:nvPr>
            <p:ph idx="1"/>
          </p:nvPr>
        </p:nvSpPr>
        <p:spPr>
          <a:xfrm>
            <a:off x="8017254" y="2274491"/>
            <a:ext cx="3336546" cy="3902472"/>
          </a:xfrm>
        </p:spPr>
        <p:txBody>
          <a:bodyPr>
            <a:normAutofit/>
          </a:bodyPr>
          <a:lstStyle/>
          <a:p>
            <a:r>
              <a:rPr lang="en-US" sz="2000"/>
              <a:t>Models formulated using Python 3.6</a:t>
            </a:r>
          </a:p>
          <a:p>
            <a:r>
              <a:rPr lang="en-US" sz="2000"/>
              <a:t>Numerical optimization utilizes ORTOOLS library</a:t>
            </a:r>
          </a:p>
          <a:p>
            <a:endParaRPr lang="en-US" sz="2000"/>
          </a:p>
          <a:p>
            <a:endParaRPr lang="en-US" sz="2000"/>
          </a:p>
        </p:txBody>
      </p:sp>
      <p:cxnSp>
        <p:nvCxnSpPr>
          <p:cNvPr id="79" name="Straight Connector 78">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3" name="Diagram 12">
            <a:extLst>
              <a:ext uri="{FF2B5EF4-FFF2-40B4-BE49-F238E27FC236}">
                <a16:creationId xmlns:a16="http://schemas.microsoft.com/office/drawing/2014/main" id="{3C8112AF-5CE1-453D-BFF9-B7F89A58875C}"/>
              </a:ext>
            </a:extLst>
          </p:cNvPr>
          <p:cNvGraphicFramePr/>
          <p:nvPr>
            <p:extLst>
              <p:ext uri="{D42A27DB-BD31-4B8C-83A1-F6EECF244321}">
                <p14:modId xmlns:p14="http://schemas.microsoft.com/office/powerpoint/2010/main" val="1049226013"/>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4" name="Table 7">
            <a:extLst>
              <a:ext uri="{FF2B5EF4-FFF2-40B4-BE49-F238E27FC236}">
                <a16:creationId xmlns:a16="http://schemas.microsoft.com/office/drawing/2014/main" id="{491FAFA3-E4AE-4CB6-A022-672F16592A04}"/>
              </a:ext>
            </a:extLst>
          </p:cNvPr>
          <p:cNvGraphicFramePr>
            <a:graphicFrameLocks noGrp="1"/>
          </p:cNvGraphicFramePr>
          <p:nvPr>
            <p:extLst>
              <p:ext uri="{D42A27DB-BD31-4B8C-83A1-F6EECF244321}">
                <p14:modId xmlns:p14="http://schemas.microsoft.com/office/powerpoint/2010/main" val="3127490264"/>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26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pic>
        <p:nvPicPr>
          <p:cNvPr id="4" name="Picture 3" descr="JupyterLab - Mozilla Firefox">
            <a:extLst>
              <a:ext uri="{FF2B5EF4-FFF2-40B4-BE49-F238E27FC236}">
                <a16:creationId xmlns:a16="http://schemas.microsoft.com/office/drawing/2014/main" id="{0F883E4E-1691-471F-9F06-818D359812CB}"/>
              </a:ext>
            </a:extLst>
          </p:cNvPr>
          <p:cNvPicPr>
            <a:picLocks noChangeAspect="1"/>
          </p:cNvPicPr>
          <p:nvPr/>
        </p:nvPicPr>
        <p:blipFill rotWithShape="1">
          <a:blip r:embed="rId11">
            <a:extLst>
              <a:ext uri="{28A0092B-C50C-407E-A947-70E740481C1C}">
                <a14:useLocalDpi xmlns:a14="http://schemas.microsoft.com/office/drawing/2010/main" val="0"/>
              </a:ext>
            </a:extLst>
          </a:blip>
          <a:srcRect l="4078" t="14497" r="44872" b="3114"/>
          <a:stretch/>
        </p:blipFill>
        <p:spPr>
          <a:xfrm>
            <a:off x="161500" y="86048"/>
            <a:ext cx="4262271" cy="4408094"/>
          </a:xfrm>
          <a:prstGeom prst="rect">
            <a:avLst/>
          </a:prstGeom>
        </p:spPr>
      </p:pic>
    </p:spTree>
    <p:extLst>
      <p:ext uri="{BB962C8B-B14F-4D97-AF65-F5344CB8AC3E}">
        <p14:creationId xmlns:p14="http://schemas.microsoft.com/office/powerpoint/2010/main" val="4107541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6A0E39-3897-43F4-A252-E1FE9570CED7}"/>
              </a:ext>
            </a:extLst>
          </p:cNvPr>
          <p:cNvSpPr>
            <a:spLocks noGrp="1"/>
          </p:cNvSpPr>
          <p:nvPr>
            <p:ph type="title"/>
          </p:nvPr>
        </p:nvSpPr>
        <p:spPr>
          <a:xfrm>
            <a:off x="0" y="3625516"/>
            <a:ext cx="3224463" cy="936959"/>
          </a:xfrm>
          <a:solidFill>
            <a:srgbClr val="FFC000"/>
          </a:solidFill>
        </p:spPr>
        <p:txBody>
          <a:bodyPr/>
          <a:lstStyle/>
          <a:p>
            <a:pPr algn="r"/>
            <a:r>
              <a:rPr lang="en-US"/>
              <a:t>Results</a:t>
            </a:r>
          </a:p>
        </p:txBody>
      </p:sp>
      <p:sp>
        <p:nvSpPr>
          <p:cNvPr id="5" name="Text Placeholder 4">
            <a:extLst>
              <a:ext uri="{FF2B5EF4-FFF2-40B4-BE49-F238E27FC236}">
                <a16:creationId xmlns:a16="http://schemas.microsoft.com/office/drawing/2014/main" id="{6D596058-AE89-42FB-8085-B1341550F84D}"/>
              </a:ext>
            </a:extLst>
          </p:cNvPr>
          <p:cNvSpPr>
            <a:spLocks noGrp="1"/>
          </p:cNvSpPr>
          <p:nvPr>
            <p:ph type="body" idx="1"/>
          </p:nvPr>
        </p:nvSpPr>
        <p:spPr/>
        <p:txBody>
          <a:bodyPr/>
          <a:lstStyle/>
          <a:p>
            <a:endParaRPr lang="en-US"/>
          </a:p>
        </p:txBody>
      </p:sp>
      <p:graphicFrame>
        <p:nvGraphicFramePr>
          <p:cNvPr id="6" name="Diagram 5">
            <a:extLst>
              <a:ext uri="{FF2B5EF4-FFF2-40B4-BE49-F238E27FC236}">
                <a16:creationId xmlns:a16="http://schemas.microsoft.com/office/drawing/2014/main" id="{B3F9B147-DE14-4BB1-8714-08DA5E353FE1}"/>
              </a:ext>
            </a:extLst>
          </p:cNvPr>
          <p:cNvGraphicFramePr/>
          <p:nvPr>
            <p:extLst>
              <p:ext uri="{D42A27DB-BD31-4B8C-83A1-F6EECF244321}">
                <p14:modId xmlns:p14="http://schemas.microsoft.com/office/powerpoint/2010/main" val="3965938030"/>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able 7">
            <a:extLst>
              <a:ext uri="{FF2B5EF4-FFF2-40B4-BE49-F238E27FC236}">
                <a16:creationId xmlns:a16="http://schemas.microsoft.com/office/drawing/2014/main" id="{D451F702-A66B-4ED9-BD87-D0E267354D63}"/>
              </a:ext>
            </a:extLst>
          </p:cNvPr>
          <p:cNvGraphicFramePr>
            <a:graphicFrameLocks noGrp="1"/>
          </p:cNvGraphicFramePr>
          <p:nvPr>
            <p:extLst>
              <p:ext uri="{D42A27DB-BD31-4B8C-83A1-F6EECF244321}">
                <p14:modId xmlns:p14="http://schemas.microsoft.com/office/powerpoint/2010/main" val="1826196124"/>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27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391303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33D245-C741-4DC0-A110-23B22328A4DC}"/>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a:solidFill>
                  <a:srgbClr val="FFFFFF"/>
                </a:solidFill>
              </a:rPr>
              <a:t>Guide to Interpreting Our Results</a:t>
            </a:r>
          </a:p>
        </p:txBody>
      </p:sp>
      <p:pic>
        <p:nvPicPr>
          <p:cNvPr id="5" name="Content Placeholder 25">
            <a:extLst>
              <a:ext uri="{FF2B5EF4-FFF2-40B4-BE49-F238E27FC236}">
                <a16:creationId xmlns:a16="http://schemas.microsoft.com/office/drawing/2014/main" id="{D714C5F9-8F40-4ED4-8E80-4E0FC7EF86EB}"/>
              </a:ext>
            </a:extLst>
          </p:cNvPr>
          <p:cNvPicPr>
            <a:picLocks noGrp="1" noChangeAspect="1"/>
          </p:cNvPicPr>
          <p:nvPr>
            <p:ph sz="half" idx="1"/>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0647" t="9226" r="8777" b="8909"/>
          <a:stretch/>
        </p:blipFill>
        <p:spPr>
          <a:xfrm>
            <a:off x="182684" y="3575201"/>
            <a:ext cx="2561690" cy="2603830"/>
          </a:xfrm>
        </p:spPr>
      </p:pic>
      <p:pic>
        <p:nvPicPr>
          <p:cNvPr id="6" name="Content Placeholder 21" descr="A close up of a map&#10;&#10;Description automatically generated">
            <a:extLst>
              <a:ext uri="{FF2B5EF4-FFF2-40B4-BE49-F238E27FC236}">
                <a16:creationId xmlns:a16="http://schemas.microsoft.com/office/drawing/2014/main" id="{B07FBF9A-34F2-4A34-8699-48F8C4FDB8E5}"/>
              </a:ext>
            </a:extLst>
          </p:cNvPr>
          <p:cNvPicPr>
            <a:picLocks noGrp="1" noChangeAspect="1"/>
          </p:cNvPicPr>
          <p:nvPr>
            <p:ph sz="half" idx="2"/>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567" t="2651" r="10690" b="8264"/>
          <a:stretch/>
        </p:blipFill>
        <p:spPr>
          <a:xfrm>
            <a:off x="5259900" y="64589"/>
            <a:ext cx="5265215" cy="6392308"/>
          </a:xfrm>
        </p:spPr>
      </p:pic>
      <p:graphicFrame>
        <p:nvGraphicFramePr>
          <p:cNvPr id="8" name="Diagram 7">
            <a:extLst>
              <a:ext uri="{FF2B5EF4-FFF2-40B4-BE49-F238E27FC236}">
                <a16:creationId xmlns:a16="http://schemas.microsoft.com/office/drawing/2014/main" id="{18136E5D-78B2-4859-8506-63B93A04A41A}"/>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Table 7">
            <a:extLst>
              <a:ext uri="{FF2B5EF4-FFF2-40B4-BE49-F238E27FC236}">
                <a16:creationId xmlns:a16="http://schemas.microsoft.com/office/drawing/2014/main" id="{8199E679-AEB7-4C46-AA4C-EB019C6A3411}"/>
              </a:ext>
            </a:extLst>
          </p:cNvPr>
          <p:cNvGraphicFramePr>
            <a:graphicFrameLocks noGrp="1"/>
          </p:cNvGraphicFramePr>
          <p:nvPr>
            <p:extLst>
              <p:ext uri="{D42A27DB-BD31-4B8C-83A1-F6EECF244321}">
                <p14:modId xmlns:p14="http://schemas.microsoft.com/office/powerpoint/2010/main" val="1601816384"/>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err="1">
                          <a:solidFill>
                            <a:schemeClr val="tx1"/>
                          </a:solidFill>
                        </a:rPr>
                        <a:t>Haoting</a:t>
                      </a:r>
                      <a:r>
                        <a:rPr lang="en-US" sz="1000" u="none">
                          <a:solidFill>
                            <a:schemeClr val="tx1"/>
                          </a:solidFill>
                        </a:rPr>
                        <a:t> Ge, Noah Garfinkle, and </a:t>
                      </a:r>
                      <a:r>
                        <a:rPr lang="en-US" sz="1000" u="none" err="1">
                          <a:solidFill>
                            <a:schemeClr val="tx1"/>
                          </a:solidFill>
                        </a:rPr>
                        <a:t>Ximi</a:t>
                      </a:r>
                      <a:r>
                        <a:rPr lang="en-US" sz="1000" u="none">
                          <a:solidFill>
                            <a:schemeClr val="tx1"/>
                          </a:solidFill>
                        </a:rPr>
                        <a:t>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28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159862-83AA-4AD7-B03E-0B317803C9C1}"/>
                  </a:ext>
                </a:extLst>
              </p:cNvPr>
              <p:cNvSpPr txBox="1"/>
              <p:nvPr/>
            </p:nvSpPr>
            <p:spPr>
              <a:xfrm>
                <a:off x="3110455" y="4279812"/>
                <a:ext cx="1302704" cy="1200329"/>
              </a:xfrm>
              <a:prstGeom prst="rect">
                <a:avLst/>
              </a:prstGeom>
              <a:noFill/>
              <a:ln>
                <a:solidFill>
                  <a:schemeClr val="accent1"/>
                </a:solidFill>
              </a:ln>
            </p:spPr>
            <p:txBody>
              <a:bodyPr wrap="square" rtlCol="0">
                <a:spAutoFit/>
              </a:bodyPr>
              <a:lstStyle/>
              <a:p>
                <a:pPr algn="ctr"/>
                <a:r>
                  <a:rPr lang="en-US"/>
                  <a:t>Assignment of customer </a:t>
                </a:r>
                <a14:m>
                  <m:oMath xmlns:m="http://schemas.openxmlformats.org/officeDocument/2006/math">
                    <m:r>
                      <a:rPr lang="en-US" b="0" i="1" smtClean="0">
                        <a:latin typeface="Cambria Math" panose="02040503050406030204" pitchFamily="18" charset="0"/>
                      </a:rPr>
                      <m:t>𝑖</m:t>
                    </m:r>
                  </m:oMath>
                </a14:m>
                <a:r>
                  <a:rPr lang="en-US"/>
                  <a:t> to facility </a:t>
                </a:r>
                <a14:m>
                  <m:oMath xmlns:m="http://schemas.openxmlformats.org/officeDocument/2006/math">
                    <m:r>
                      <a:rPr lang="en-US" b="0" i="1" smtClean="0">
                        <a:latin typeface="Cambria Math" panose="02040503050406030204" pitchFamily="18" charset="0"/>
                      </a:rPr>
                      <m:t>𝑗</m:t>
                    </m:r>
                  </m:oMath>
                </a14:m>
                <a:endParaRPr lang="en-US"/>
              </a:p>
            </p:txBody>
          </p:sp>
        </mc:Choice>
        <mc:Fallback xmlns="">
          <p:sp>
            <p:nvSpPr>
              <p:cNvPr id="7" name="TextBox 6">
                <a:extLst>
                  <a:ext uri="{FF2B5EF4-FFF2-40B4-BE49-F238E27FC236}">
                    <a16:creationId xmlns:a16="http://schemas.microsoft.com/office/drawing/2014/main" id="{14159862-83AA-4AD7-B03E-0B317803C9C1}"/>
                  </a:ext>
                </a:extLst>
              </p:cNvPr>
              <p:cNvSpPr txBox="1">
                <a:spLocks noRot="1" noChangeAspect="1" noMove="1" noResize="1" noEditPoints="1" noAdjustHandles="1" noChangeArrowheads="1" noChangeShapeType="1" noTextEdit="1"/>
              </p:cNvSpPr>
              <p:nvPr/>
            </p:nvSpPr>
            <p:spPr>
              <a:xfrm>
                <a:off x="3110455" y="4279812"/>
                <a:ext cx="1302704" cy="1200329"/>
              </a:xfrm>
              <a:prstGeom prst="rect">
                <a:avLst/>
              </a:prstGeom>
              <a:blipFill>
                <a:blip r:embed="rId10"/>
                <a:stretch>
                  <a:fillRect l="-3241" t="-2010" r="-6481" b="-3015"/>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5062822-C9E6-4051-8ADF-25F1F5F022CD}"/>
                  </a:ext>
                </a:extLst>
              </p:cNvPr>
              <p:cNvSpPr txBox="1"/>
              <p:nvPr/>
            </p:nvSpPr>
            <p:spPr>
              <a:xfrm>
                <a:off x="4550258" y="4978702"/>
                <a:ext cx="1419283" cy="1200329"/>
              </a:xfrm>
              <a:prstGeom prst="rect">
                <a:avLst/>
              </a:prstGeom>
              <a:noFill/>
              <a:ln>
                <a:solidFill>
                  <a:schemeClr val="accent1"/>
                </a:solidFill>
              </a:ln>
            </p:spPr>
            <p:txBody>
              <a:bodyPr wrap="square" rtlCol="0">
                <a:spAutoFit/>
              </a:bodyPr>
              <a:lstStyle/>
              <a:p>
                <a:pPr algn="ctr"/>
                <a:r>
                  <a:rPr lang="en-US"/>
                  <a:t>Summary of routes, arranged by facility </a:t>
                </a:r>
                <a14:m>
                  <m:oMath xmlns:m="http://schemas.openxmlformats.org/officeDocument/2006/math">
                    <m:r>
                      <a:rPr lang="en-US" b="0" i="1" smtClean="0">
                        <a:latin typeface="Cambria Math" panose="02040503050406030204" pitchFamily="18" charset="0"/>
                      </a:rPr>
                      <m:t>𝑗</m:t>
                    </m:r>
                  </m:oMath>
                </a14:m>
                <a:endParaRPr lang="en-US"/>
              </a:p>
            </p:txBody>
          </p:sp>
        </mc:Choice>
        <mc:Fallback xmlns="">
          <p:sp>
            <p:nvSpPr>
              <p:cNvPr id="12" name="TextBox 11">
                <a:extLst>
                  <a:ext uri="{FF2B5EF4-FFF2-40B4-BE49-F238E27FC236}">
                    <a16:creationId xmlns:a16="http://schemas.microsoft.com/office/drawing/2014/main" id="{B5062822-C9E6-4051-8ADF-25F1F5F022CD}"/>
                  </a:ext>
                </a:extLst>
              </p:cNvPr>
              <p:cNvSpPr txBox="1">
                <a:spLocks noRot="1" noChangeAspect="1" noMove="1" noResize="1" noEditPoints="1" noAdjustHandles="1" noChangeArrowheads="1" noChangeShapeType="1" noTextEdit="1"/>
              </p:cNvSpPr>
              <p:nvPr/>
            </p:nvSpPr>
            <p:spPr>
              <a:xfrm>
                <a:off x="4550258" y="4978702"/>
                <a:ext cx="1419283" cy="1200329"/>
              </a:xfrm>
              <a:prstGeom prst="rect">
                <a:avLst/>
              </a:prstGeom>
              <a:blipFill>
                <a:blip r:embed="rId11"/>
                <a:stretch>
                  <a:fillRect t="-2513" r="-2553" b="-6533"/>
                </a:stretch>
              </a:blipFill>
              <a:ln>
                <a:solidFill>
                  <a:schemeClr val="accent1"/>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0827E8C8-FE2A-416E-A2BB-555F360822EE}"/>
              </a:ext>
            </a:extLst>
          </p:cNvPr>
          <p:cNvSpPr txBox="1"/>
          <p:nvPr/>
        </p:nvSpPr>
        <p:spPr>
          <a:xfrm>
            <a:off x="10002302" y="64589"/>
            <a:ext cx="2104900" cy="369332"/>
          </a:xfrm>
          <a:prstGeom prst="rect">
            <a:avLst/>
          </a:prstGeom>
          <a:noFill/>
          <a:ln>
            <a:solidFill>
              <a:schemeClr val="accent1"/>
            </a:solidFill>
          </a:ln>
        </p:spPr>
        <p:txBody>
          <a:bodyPr wrap="square" rtlCol="0">
            <a:spAutoFit/>
          </a:bodyPr>
          <a:lstStyle/>
          <a:p>
            <a:pPr algn="ctr"/>
            <a:r>
              <a:rPr lang="en-US"/>
              <a:t>Objective functions</a:t>
            </a:r>
          </a:p>
        </p:txBody>
      </p:sp>
      <p:sp>
        <p:nvSpPr>
          <p:cNvPr id="14" name="TextBox 13">
            <a:extLst>
              <a:ext uri="{FF2B5EF4-FFF2-40B4-BE49-F238E27FC236}">
                <a16:creationId xmlns:a16="http://schemas.microsoft.com/office/drawing/2014/main" id="{D7A07FD7-D908-4C14-B161-A83E37C60533}"/>
              </a:ext>
            </a:extLst>
          </p:cNvPr>
          <p:cNvSpPr txBox="1"/>
          <p:nvPr/>
        </p:nvSpPr>
        <p:spPr>
          <a:xfrm>
            <a:off x="9362782" y="2683018"/>
            <a:ext cx="2782469" cy="1200329"/>
          </a:xfrm>
          <a:prstGeom prst="rect">
            <a:avLst/>
          </a:prstGeom>
          <a:noFill/>
          <a:ln>
            <a:solidFill>
              <a:schemeClr val="accent1"/>
            </a:solidFill>
          </a:ln>
        </p:spPr>
        <p:txBody>
          <a:bodyPr wrap="square" rtlCol="0">
            <a:spAutoFit/>
          </a:bodyPr>
          <a:lstStyle/>
          <a:p>
            <a:pPr algn="ctr"/>
            <a:r>
              <a:rPr lang="en-US"/>
              <a:t>Routes:</a:t>
            </a:r>
          </a:p>
          <a:p>
            <a:r>
              <a:rPr lang="en-US"/>
              <a:t>Circles: Depots</a:t>
            </a:r>
          </a:p>
          <a:p>
            <a:r>
              <a:rPr lang="en-US"/>
              <a:t>Dashed: Standard EV</a:t>
            </a:r>
          </a:p>
          <a:p>
            <a:r>
              <a:rPr lang="en-US"/>
              <a:t>Dotted: Extended Range EV</a:t>
            </a:r>
          </a:p>
        </p:txBody>
      </p:sp>
      <p:sp>
        <p:nvSpPr>
          <p:cNvPr id="10" name="Right Brace 9">
            <a:extLst>
              <a:ext uri="{FF2B5EF4-FFF2-40B4-BE49-F238E27FC236}">
                <a16:creationId xmlns:a16="http://schemas.microsoft.com/office/drawing/2014/main" id="{448967CC-FD43-46E8-A948-72AAE7E3A62B}"/>
              </a:ext>
            </a:extLst>
          </p:cNvPr>
          <p:cNvSpPr/>
          <p:nvPr/>
        </p:nvSpPr>
        <p:spPr>
          <a:xfrm>
            <a:off x="2784341" y="3651989"/>
            <a:ext cx="189016" cy="2406611"/>
          </a:xfrm>
          <a:prstGeom prst="rightBrace">
            <a:avLst>
              <a:gd name="adj1" fmla="val 3296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E1FE1BF-5B36-49E2-8974-2F2D945361F0}"/>
              </a:ext>
            </a:extLst>
          </p:cNvPr>
          <p:cNvCxnSpPr>
            <a:stCxn id="12" idx="3"/>
          </p:cNvCxnSpPr>
          <p:nvPr/>
        </p:nvCxnSpPr>
        <p:spPr>
          <a:xfrm>
            <a:off x="5969541" y="5578867"/>
            <a:ext cx="386380" cy="154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0A6D02-7985-43F3-AB61-E6B6BFA7E940}"/>
              </a:ext>
            </a:extLst>
          </p:cNvPr>
          <p:cNvCxnSpPr/>
          <p:nvPr/>
        </p:nvCxnSpPr>
        <p:spPr>
          <a:xfrm flipH="1" flipV="1">
            <a:off x="8829850" y="3242474"/>
            <a:ext cx="532932" cy="50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CE55D5F-A776-4D29-A628-FAF0C00C2A28}"/>
              </a:ext>
            </a:extLst>
          </p:cNvPr>
          <p:cNvCxnSpPr>
            <a:cxnSpLocks/>
            <a:stCxn id="13" idx="1"/>
          </p:cNvCxnSpPr>
          <p:nvPr/>
        </p:nvCxnSpPr>
        <p:spPr>
          <a:xfrm flipH="1">
            <a:off x="9138390" y="249255"/>
            <a:ext cx="863912" cy="50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58AE160-1DB5-4AF6-8B15-3829686EDCB5}"/>
              </a:ext>
            </a:extLst>
          </p:cNvPr>
          <p:cNvSpPr txBox="1"/>
          <p:nvPr/>
        </p:nvSpPr>
        <p:spPr>
          <a:xfrm>
            <a:off x="10270732" y="4409192"/>
            <a:ext cx="1744890" cy="646331"/>
          </a:xfrm>
          <a:prstGeom prst="rect">
            <a:avLst/>
          </a:prstGeom>
          <a:noFill/>
          <a:ln>
            <a:solidFill>
              <a:schemeClr val="accent1"/>
            </a:solidFill>
          </a:ln>
        </p:spPr>
        <p:txBody>
          <a:bodyPr wrap="square" rtlCol="0">
            <a:spAutoFit/>
          </a:bodyPr>
          <a:lstStyle/>
          <a:p>
            <a:pPr algn="ctr"/>
            <a:r>
              <a:rPr lang="en-US"/>
              <a:t>Constraint violations</a:t>
            </a:r>
          </a:p>
        </p:txBody>
      </p:sp>
      <p:cxnSp>
        <p:nvCxnSpPr>
          <p:cNvPr id="25" name="Straight Arrow Connector 24">
            <a:extLst>
              <a:ext uri="{FF2B5EF4-FFF2-40B4-BE49-F238E27FC236}">
                <a16:creationId xmlns:a16="http://schemas.microsoft.com/office/drawing/2014/main" id="{93A8A3F9-2AD9-494F-99E8-E087853CE91A}"/>
              </a:ext>
            </a:extLst>
          </p:cNvPr>
          <p:cNvCxnSpPr>
            <a:stCxn id="23" idx="2"/>
          </p:cNvCxnSpPr>
          <p:nvPr/>
        </p:nvCxnSpPr>
        <p:spPr>
          <a:xfrm flipH="1">
            <a:off x="10002302" y="5055523"/>
            <a:ext cx="1140875" cy="324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97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E2FE9CD-0525-468F-A67F-5A0B58496C2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Heuristic 1: Study model sensitivity to </a:t>
                </a:r>
                <a14:m>
                  <m:oMath xmlns:m="http://schemas.openxmlformats.org/officeDocument/2006/math">
                    <m:r>
                      <a:rPr lang="en-US" sz="4800" b="0" i="1" kern="1200" smtClean="0">
                        <a:solidFill>
                          <a:srgbClr val="FFFFFF"/>
                        </a:solidFill>
                        <a:latin typeface="Cambria Math" panose="02040503050406030204" pitchFamily="18" charset="0"/>
                        <a:ea typeface="+mj-ea"/>
                        <a:cs typeface="+mj-cs"/>
                      </a:rPr>
                      <m:t>𝛼</m:t>
                    </m:r>
                    <m:r>
                      <a:rPr lang="en-US" sz="4800" b="0" i="0" kern="1200" smtClean="0">
                        <a:solidFill>
                          <a:srgbClr val="FFFFFF"/>
                        </a:solidFill>
                        <a:latin typeface="Cambria Math" panose="02040503050406030204" pitchFamily="18" charset="0"/>
                        <a:ea typeface="+mj-ea"/>
                        <a:cs typeface="+mj-cs"/>
                      </a:rPr>
                      <m:t>,</m:t>
                    </m:r>
                    <m:sSub>
                      <m:sSubPr>
                        <m:ctrlPr>
                          <a:rPr lang="en-US" sz="4800" b="0" i="1" kern="1200" smtClean="0">
                            <a:solidFill>
                              <a:srgbClr val="FFFFFF"/>
                            </a:solidFill>
                            <a:latin typeface="Cambria Math" panose="02040503050406030204" pitchFamily="18" charset="0"/>
                            <a:ea typeface="+mj-ea"/>
                            <a:cs typeface="+mj-cs"/>
                          </a:rPr>
                        </m:ctrlPr>
                      </m:sSubPr>
                      <m:e>
                        <m:r>
                          <a:rPr lang="en-US" sz="4800" b="0" i="1" kern="1200" smtClean="0">
                            <a:solidFill>
                              <a:srgbClr val="FFFFFF"/>
                            </a:solidFill>
                            <a:latin typeface="Cambria Math" panose="02040503050406030204" pitchFamily="18" charset="0"/>
                            <a:ea typeface="+mj-ea"/>
                            <a:cs typeface="+mj-cs"/>
                          </a:rPr>
                          <m:t>𝛾</m:t>
                        </m:r>
                      </m:e>
                      <m:sub>
                        <m:r>
                          <a:rPr lang="en-US" sz="4800" b="0" i="1" kern="1200" smtClean="0">
                            <a:solidFill>
                              <a:srgbClr val="FFFFFF"/>
                            </a:solidFill>
                            <a:latin typeface="Cambria Math" panose="02040503050406030204" pitchFamily="18" charset="0"/>
                            <a:ea typeface="+mj-ea"/>
                            <a:cs typeface="+mj-cs"/>
                          </a:rPr>
                          <m:t>𝑏𝑎𝑡𝑡𝑒𝑟𝑦</m:t>
                        </m:r>
                      </m:sub>
                    </m:sSub>
                  </m:oMath>
                </a14:m>
                <a:endParaRPr lang="en-US" sz="4800" kern="1200">
                  <a:solidFill>
                    <a:srgbClr val="FFFFFF"/>
                  </a:solidFill>
                  <a:latin typeface="+mj-lt"/>
                  <a:ea typeface="+mj-ea"/>
                  <a:cs typeface="+mj-cs"/>
                </a:endParaRPr>
              </a:p>
            </p:txBody>
          </p:sp>
        </mc:Choice>
        <mc:Fallback xmlns="">
          <p:sp>
            <p:nvSpPr>
              <p:cNvPr id="2" name="Title 1">
                <a:extLst>
                  <a:ext uri="{FF2B5EF4-FFF2-40B4-BE49-F238E27FC236}">
                    <a16:creationId xmlns:a16="http://schemas.microsoft.com/office/drawing/2014/main" id="{7E2FE9CD-0525-468F-A67F-5A0B58496C2E}"/>
                  </a:ext>
                </a:extLst>
              </p:cNvPr>
              <p:cNvSpPr>
                <a:spLocks noGrp="1" noRot="1" noChangeAspect="1" noMove="1" noResize="1" noEditPoints="1" noAdjustHandles="1" noChangeArrowheads="1" noChangeShapeType="1" noTextEdit="1"/>
              </p:cNvSpPr>
              <p:nvPr>
                <p:ph type="title"/>
              </p:nvPr>
            </p:nvSpPr>
            <p:spPr>
              <a:xfrm>
                <a:off x="674237" y="914400"/>
                <a:ext cx="3657600" cy="2887579"/>
              </a:xfrm>
              <a:blipFill>
                <a:blip r:embed="rId2"/>
                <a:stretch>
                  <a:fillRect l="-2333" t="-4008" r="-5833"/>
                </a:stretch>
              </a:blipFill>
            </p:spPr>
            <p:txBody>
              <a:bodyPr/>
              <a:lstStyle/>
              <a:p>
                <a:r>
                  <a:rPr lang="en-US">
                    <a:noFill/>
                  </a:rPr>
                  <a:t> </a:t>
                </a:r>
              </a:p>
            </p:txBody>
          </p:sp>
        </mc:Fallback>
      </mc:AlternateContent>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9283547-A126-474E-B449-56418330A80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5413602" y="321177"/>
            <a:ext cx="5940198" cy="58807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76B91D89-79F2-4438-BB1F-D11D7AD572A9}"/>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Table 7">
            <a:extLst>
              <a:ext uri="{FF2B5EF4-FFF2-40B4-BE49-F238E27FC236}">
                <a16:creationId xmlns:a16="http://schemas.microsoft.com/office/drawing/2014/main" id="{B60C3467-9AF6-49BB-B49D-AEDEE8855423}"/>
              </a:ext>
            </a:extLst>
          </p:cNvPr>
          <p:cNvGraphicFramePr>
            <a:graphicFrameLocks noGrp="1"/>
          </p:cNvGraphicFramePr>
          <p:nvPr>
            <p:extLst>
              <p:ext uri="{D42A27DB-BD31-4B8C-83A1-F6EECF244321}">
                <p14:modId xmlns:p14="http://schemas.microsoft.com/office/powerpoint/2010/main" val="1799601471"/>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err="1">
                          <a:solidFill>
                            <a:schemeClr val="tx1"/>
                          </a:solidFill>
                        </a:rPr>
                        <a:t>Haoting</a:t>
                      </a:r>
                      <a:r>
                        <a:rPr lang="en-US" sz="1000" u="none">
                          <a:solidFill>
                            <a:schemeClr val="tx1"/>
                          </a:solidFill>
                        </a:rPr>
                        <a:t> Ge, Noah Garfinkle, and </a:t>
                      </a:r>
                      <a:r>
                        <a:rPr lang="en-US" sz="1000" u="none" err="1">
                          <a:solidFill>
                            <a:schemeClr val="tx1"/>
                          </a:solidFill>
                        </a:rPr>
                        <a:t>Ximi</a:t>
                      </a:r>
                      <a:r>
                        <a:rPr lang="en-US" sz="1000" u="none">
                          <a:solidFill>
                            <a:schemeClr val="tx1"/>
                          </a:solidFill>
                        </a:rPr>
                        <a:t>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29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184797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9147-E46C-4D27-BEAD-15C877EBC78D}"/>
              </a:ext>
            </a:extLst>
          </p:cNvPr>
          <p:cNvSpPr>
            <a:spLocks noGrp="1"/>
          </p:cNvSpPr>
          <p:nvPr>
            <p:ph type="title"/>
          </p:nvPr>
        </p:nvSpPr>
        <p:spPr/>
        <p:txBody>
          <a:bodyPr>
            <a:normAutofit/>
          </a:bodyPr>
          <a:lstStyle/>
          <a:p>
            <a:r>
              <a:rPr lang="en-US" sz="3400"/>
              <a:t>Motivation and Academic Significance</a:t>
            </a:r>
          </a:p>
        </p:txBody>
      </p:sp>
      <p:sp>
        <p:nvSpPr>
          <p:cNvPr id="3" name="Content Placeholder 2">
            <a:extLst>
              <a:ext uri="{FF2B5EF4-FFF2-40B4-BE49-F238E27FC236}">
                <a16:creationId xmlns:a16="http://schemas.microsoft.com/office/drawing/2014/main" id="{69323B5B-2407-47C1-8293-BEF89D33E59C}"/>
              </a:ext>
            </a:extLst>
          </p:cNvPr>
          <p:cNvSpPr>
            <a:spLocks noGrp="1"/>
          </p:cNvSpPr>
          <p:nvPr>
            <p:ph idx="1"/>
          </p:nvPr>
        </p:nvSpPr>
        <p:spPr>
          <a:xfrm>
            <a:off x="838201" y="1595625"/>
            <a:ext cx="5257800" cy="4161816"/>
          </a:xfrm>
        </p:spPr>
        <p:txBody>
          <a:bodyPr>
            <a:normAutofit/>
          </a:bodyPr>
          <a:lstStyle/>
          <a:p>
            <a:pPr marL="0" indent="0">
              <a:buNone/>
            </a:pPr>
            <a:r>
              <a:rPr lang="en-US" sz="2000"/>
              <a:t>Freight delivery via semi-trucks is the foundation of many logistic networks in the United States.</a:t>
            </a:r>
          </a:p>
          <a:p>
            <a:pPr marL="0" indent="0">
              <a:buNone/>
            </a:pPr>
            <a:r>
              <a:rPr lang="en-US" sz="2000"/>
              <a:t>Semi-trucks emit </a:t>
            </a:r>
            <a:r>
              <a:rPr lang="en-US" sz="2000">
                <a:solidFill>
                  <a:srgbClr val="FF0000"/>
                </a:solidFill>
              </a:rPr>
              <a:t>16 percent of corporate greenhouse gasses </a:t>
            </a:r>
            <a:r>
              <a:rPr lang="en-US" sz="2000"/>
              <a:t>and pose substantial fuel costs for logistics systems. [1]</a:t>
            </a:r>
          </a:p>
          <a:p>
            <a:pPr marL="0" indent="0">
              <a:buNone/>
            </a:pPr>
            <a:r>
              <a:rPr lang="en-US" sz="2000">
                <a:solidFill>
                  <a:srgbClr val="FF0000"/>
                </a:solidFill>
              </a:rPr>
              <a:t>Electric semi-trucks </a:t>
            </a:r>
            <a:r>
              <a:rPr lang="en-US" sz="2000"/>
              <a:t>are now entering the market, with some countries specifying ambitious targets to replace all trucks with electric vehicles. [1]</a:t>
            </a:r>
          </a:p>
          <a:p>
            <a:pPr marL="0" indent="0">
              <a:buNone/>
            </a:pPr>
            <a:r>
              <a:rPr lang="en-US" sz="2000"/>
              <a:t>Differing ‘refueling’ requirements of electric vs. diesel semi-trucks may require modification of routing timetables to enable charging.</a:t>
            </a:r>
          </a:p>
        </p:txBody>
      </p:sp>
      <p:graphicFrame>
        <p:nvGraphicFramePr>
          <p:cNvPr id="4" name="Diagram 3">
            <a:extLst>
              <a:ext uri="{FF2B5EF4-FFF2-40B4-BE49-F238E27FC236}">
                <a16:creationId xmlns:a16="http://schemas.microsoft.com/office/drawing/2014/main" id="{E5A18C05-9A27-41CA-B0E1-DBACFD67143F}"/>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7">
            <a:extLst>
              <a:ext uri="{FF2B5EF4-FFF2-40B4-BE49-F238E27FC236}">
                <a16:creationId xmlns:a16="http://schemas.microsoft.com/office/drawing/2014/main" id="{0E104DEF-7CB6-4E04-8CC5-FE3940D63719}"/>
              </a:ext>
            </a:extLst>
          </p:cNvPr>
          <p:cNvGraphicFramePr>
            <a:graphicFrameLocks noGrp="1"/>
          </p:cNvGraphicFramePr>
          <p:nvPr>
            <p:extLst>
              <p:ext uri="{D42A27DB-BD31-4B8C-83A1-F6EECF244321}">
                <p14:modId xmlns:p14="http://schemas.microsoft.com/office/powerpoint/2010/main" val="1357005187"/>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3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pic>
        <p:nvPicPr>
          <p:cNvPr id="6" name="Picture 5">
            <a:extLst>
              <a:ext uri="{FF2B5EF4-FFF2-40B4-BE49-F238E27FC236}">
                <a16:creationId xmlns:a16="http://schemas.microsoft.com/office/drawing/2014/main" id="{2134A0EC-0416-E74F-A0F0-CBE10D7FFCBB}"/>
              </a:ext>
            </a:extLst>
          </p:cNvPr>
          <p:cNvPicPr>
            <a:picLocks noChangeAspect="1"/>
          </p:cNvPicPr>
          <p:nvPr/>
        </p:nvPicPr>
        <p:blipFill>
          <a:blip r:embed="rId7"/>
          <a:stretch>
            <a:fillRect/>
          </a:stretch>
        </p:blipFill>
        <p:spPr>
          <a:xfrm>
            <a:off x="6096000" y="1460688"/>
            <a:ext cx="6096000" cy="1678193"/>
          </a:xfrm>
          <a:prstGeom prst="rect">
            <a:avLst/>
          </a:prstGeom>
        </p:spPr>
      </p:pic>
      <p:pic>
        <p:nvPicPr>
          <p:cNvPr id="7" name="Picture 6">
            <a:extLst>
              <a:ext uri="{FF2B5EF4-FFF2-40B4-BE49-F238E27FC236}">
                <a16:creationId xmlns:a16="http://schemas.microsoft.com/office/drawing/2014/main" id="{688330CF-7529-5E46-AFCB-EF1371C5951A}"/>
              </a:ext>
            </a:extLst>
          </p:cNvPr>
          <p:cNvPicPr>
            <a:picLocks noChangeAspect="1"/>
          </p:cNvPicPr>
          <p:nvPr/>
        </p:nvPicPr>
        <p:blipFill>
          <a:blip r:embed="rId8"/>
          <a:stretch>
            <a:fillRect/>
          </a:stretch>
        </p:blipFill>
        <p:spPr>
          <a:xfrm>
            <a:off x="6418198" y="3032650"/>
            <a:ext cx="2863588" cy="2863588"/>
          </a:xfrm>
          <a:prstGeom prst="rect">
            <a:avLst/>
          </a:prstGeom>
        </p:spPr>
      </p:pic>
      <p:sp>
        <p:nvSpPr>
          <p:cNvPr id="8" name="TextBox 7">
            <a:extLst>
              <a:ext uri="{FF2B5EF4-FFF2-40B4-BE49-F238E27FC236}">
                <a16:creationId xmlns:a16="http://schemas.microsoft.com/office/drawing/2014/main" id="{F5E65F8D-7536-8043-8753-B7FA4E010165}"/>
              </a:ext>
            </a:extLst>
          </p:cNvPr>
          <p:cNvSpPr txBox="1"/>
          <p:nvPr/>
        </p:nvSpPr>
        <p:spPr>
          <a:xfrm>
            <a:off x="6418198" y="5896238"/>
            <a:ext cx="2659693" cy="215444"/>
          </a:xfrm>
          <a:prstGeom prst="rect">
            <a:avLst/>
          </a:prstGeom>
          <a:noFill/>
        </p:spPr>
        <p:txBody>
          <a:bodyPr wrap="square" rtlCol="0">
            <a:spAutoFit/>
          </a:bodyPr>
          <a:lstStyle/>
          <a:p>
            <a:r>
              <a:rPr lang="en-US" sz="800"/>
              <a:t>http://</a:t>
            </a:r>
            <a:r>
              <a:rPr lang="en-US" sz="800" err="1"/>
              <a:t>business.edf.org</a:t>
            </a:r>
            <a:r>
              <a:rPr lang="en-US" sz="800"/>
              <a:t>/projects/green-freight-facts-figures</a:t>
            </a:r>
          </a:p>
        </p:txBody>
      </p:sp>
    </p:spTree>
    <p:extLst>
      <p:ext uri="{BB962C8B-B14F-4D97-AF65-F5344CB8AC3E}">
        <p14:creationId xmlns:p14="http://schemas.microsoft.com/office/powerpoint/2010/main" val="937797074"/>
      </p:ext>
    </p:extLst>
  </p:cSld>
  <p:clrMapOvr>
    <a:masterClrMapping/>
  </p:clrMapOvr>
  <mc:AlternateContent xmlns:mc="http://schemas.openxmlformats.org/markup-compatibility/2006" xmlns:p14="http://schemas.microsoft.com/office/powerpoint/2010/main">
    <mc:Choice Requires="p14">
      <p:transition spd="slow" p14:dur="2000" advTm="41909"/>
    </mc:Choice>
    <mc:Fallback xmlns="">
      <p:transition spd="slow" advTm="41909"/>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E2FE9CD-0525-468F-A67F-5A0B58496C2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Heuristic 1: Study model sensitivity to </a:t>
                </a:r>
                <a14:m>
                  <m:oMath xmlns:m="http://schemas.openxmlformats.org/officeDocument/2006/math">
                    <m:r>
                      <a:rPr lang="en-US" sz="4800" b="0" i="1" kern="1200" smtClean="0">
                        <a:solidFill>
                          <a:srgbClr val="FF0000"/>
                        </a:solidFill>
                        <a:latin typeface="Cambria Math" panose="02040503050406030204" pitchFamily="18" charset="0"/>
                        <a:ea typeface="+mj-ea"/>
                        <a:cs typeface="+mj-cs"/>
                      </a:rPr>
                      <m:t>𝛼</m:t>
                    </m:r>
                    <m:r>
                      <a:rPr lang="en-US" sz="4800" b="0" i="0" kern="1200" smtClean="0">
                        <a:solidFill>
                          <a:srgbClr val="FFFFFF"/>
                        </a:solidFill>
                        <a:latin typeface="Cambria Math" panose="02040503050406030204" pitchFamily="18" charset="0"/>
                        <a:ea typeface="+mj-ea"/>
                        <a:cs typeface="+mj-cs"/>
                      </a:rPr>
                      <m:t>,</m:t>
                    </m:r>
                    <m:sSub>
                      <m:sSubPr>
                        <m:ctrlPr>
                          <a:rPr lang="en-US" sz="4800" i="1" kern="1200" smtClean="0">
                            <a:solidFill>
                              <a:schemeClr val="bg1"/>
                            </a:solidFill>
                            <a:latin typeface="Cambria Math" panose="02040503050406030204" pitchFamily="18" charset="0"/>
                            <a:ea typeface="+mj-ea"/>
                            <a:cs typeface="+mj-cs"/>
                          </a:rPr>
                        </m:ctrlPr>
                      </m:sSubPr>
                      <m:e>
                        <m:r>
                          <a:rPr lang="en-US" sz="4800" b="0" i="1" kern="1200" smtClean="0">
                            <a:solidFill>
                              <a:schemeClr val="bg1"/>
                            </a:solidFill>
                            <a:latin typeface="Cambria Math" panose="02040503050406030204" pitchFamily="18" charset="0"/>
                            <a:ea typeface="+mj-ea"/>
                            <a:cs typeface="+mj-cs"/>
                          </a:rPr>
                          <m:t>𝛾</m:t>
                        </m:r>
                      </m:e>
                      <m:sub>
                        <m:r>
                          <a:rPr lang="en-US" sz="4800" b="0" i="1" kern="1200" smtClean="0">
                            <a:solidFill>
                              <a:schemeClr val="bg1"/>
                            </a:solidFill>
                            <a:latin typeface="Cambria Math" panose="02040503050406030204" pitchFamily="18" charset="0"/>
                            <a:ea typeface="+mj-ea"/>
                            <a:cs typeface="+mj-cs"/>
                          </a:rPr>
                          <m:t>𝑏𝑎𝑡𝑡𝑒𝑟𝑦</m:t>
                        </m:r>
                      </m:sub>
                    </m:sSub>
                  </m:oMath>
                </a14:m>
                <a:endParaRPr lang="en-US" sz="4800" kern="1200">
                  <a:solidFill>
                    <a:srgbClr val="FFFFFF"/>
                  </a:solidFill>
                  <a:ea typeface="+mj-ea"/>
                  <a:cs typeface="+mj-cs"/>
                </a:endParaRPr>
              </a:p>
            </p:txBody>
          </p:sp>
        </mc:Choice>
        <mc:Fallback xmlns="">
          <p:sp>
            <p:nvSpPr>
              <p:cNvPr id="2" name="Title 1">
                <a:extLst>
                  <a:ext uri="{FF2B5EF4-FFF2-40B4-BE49-F238E27FC236}">
                    <a16:creationId xmlns:a16="http://schemas.microsoft.com/office/drawing/2014/main" id="{7E2FE9CD-0525-468F-A67F-5A0B58496C2E}"/>
                  </a:ext>
                </a:extLst>
              </p:cNvPr>
              <p:cNvSpPr>
                <a:spLocks noGrp="1" noRot="1" noChangeAspect="1" noMove="1" noResize="1" noEditPoints="1" noAdjustHandles="1" noChangeArrowheads="1" noChangeShapeType="1" noTextEdit="1"/>
              </p:cNvSpPr>
              <p:nvPr>
                <p:ph type="title"/>
              </p:nvPr>
            </p:nvSpPr>
            <p:spPr>
              <a:xfrm>
                <a:off x="674237" y="914400"/>
                <a:ext cx="3657600" cy="2887579"/>
              </a:xfrm>
              <a:blipFill>
                <a:blip r:embed="rId2"/>
                <a:stretch>
                  <a:fillRect l="-2333" t="-4008" r="-5833"/>
                </a:stretch>
              </a:blipFill>
            </p:spPr>
            <p:txBody>
              <a:bodyPr/>
              <a:lstStyle/>
              <a:p>
                <a:r>
                  <a:rPr lang="en-US">
                    <a:noFill/>
                  </a:rPr>
                  <a:t> </a:t>
                </a:r>
              </a:p>
            </p:txBody>
          </p:sp>
        </mc:Fallback>
      </mc:AlternateContent>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9283547-A126-474E-B449-56418330A805}"/>
              </a:ext>
            </a:extLst>
          </p:cNvPr>
          <p:cNvPicPr>
            <a:picLocks noGrp="1" noChangeAspect="1" noChangeArrowheads="1"/>
          </p:cNvPicPr>
          <p:nvPr>
            <p:ph sz="half" idx="2"/>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413602" y="321177"/>
            <a:ext cx="5940198" cy="58807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76B91D89-79F2-4438-BB1F-D11D7AD572A9}"/>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Table 7">
            <a:extLst>
              <a:ext uri="{FF2B5EF4-FFF2-40B4-BE49-F238E27FC236}">
                <a16:creationId xmlns:a16="http://schemas.microsoft.com/office/drawing/2014/main" id="{B60C3467-9AF6-49BB-B49D-AEDEE8855423}"/>
              </a:ext>
            </a:extLst>
          </p:cNvPr>
          <p:cNvGraphicFramePr>
            <a:graphicFrameLocks noGrp="1"/>
          </p:cNvGraphicFramePr>
          <p:nvPr>
            <p:extLst>
              <p:ext uri="{D42A27DB-BD31-4B8C-83A1-F6EECF244321}">
                <p14:modId xmlns:p14="http://schemas.microsoft.com/office/powerpoint/2010/main" val="3048394156"/>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err="1">
                          <a:solidFill>
                            <a:schemeClr val="tx1"/>
                          </a:solidFill>
                        </a:rPr>
                        <a:t>Haoting</a:t>
                      </a:r>
                      <a:r>
                        <a:rPr lang="en-US" sz="1000" u="none">
                          <a:solidFill>
                            <a:schemeClr val="tx1"/>
                          </a:solidFill>
                        </a:rPr>
                        <a:t> Ge, Noah Garfinkle, and </a:t>
                      </a:r>
                      <a:r>
                        <a:rPr lang="en-US" sz="1000" u="none" err="1">
                          <a:solidFill>
                            <a:schemeClr val="tx1"/>
                          </a:solidFill>
                        </a:rPr>
                        <a:t>Ximi</a:t>
                      </a:r>
                      <a:r>
                        <a:rPr lang="en-US" sz="1000" u="none">
                          <a:solidFill>
                            <a:schemeClr val="tx1"/>
                          </a:solidFill>
                        </a:rPr>
                        <a:t>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30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pic>
        <p:nvPicPr>
          <p:cNvPr id="10" name="Picture 2">
            <a:extLst>
              <a:ext uri="{FF2B5EF4-FFF2-40B4-BE49-F238E27FC236}">
                <a16:creationId xmlns:a16="http://schemas.microsoft.com/office/drawing/2014/main" id="{2208A656-6972-4400-85DC-0B7212706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80" t="-47" r="55912" b="79818"/>
          <a:stretch/>
        </p:blipFill>
        <p:spPr bwMode="auto">
          <a:xfrm>
            <a:off x="6921306" y="316843"/>
            <a:ext cx="1111346" cy="118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492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E2FE9CD-0525-468F-A67F-5A0B58496C2E}"/>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Heuristic 1: Study model sensitivity to </a:t>
                </a:r>
                <a14:m>
                  <m:oMath xmlns:m="http://schemas.openxmlformats.org/officeDocument/2006/math">
                    <m:r>
                      <a:rPr lang="en-US" sz="4800" b="0" i="1" kern="1200" smtClean="0">
                        <a:solidFill>
                          <a:srgbClr val="FFFFFF"/>
                        </a:solidFill>
                        <a:latin typeface="Cambria Math" panose="02040503050406030204" pitchFamily="18" charset="0"/>
                        <a:ea typeface="+mj-ea"/>
                        <a:cs typeface="+mj-cs"/>
                      </a:rPr>
                      <m:t>𝛼</m:t>
                    </m:r>
                    <m:r>
                      <a:rPr lang="en-US" sz="4800" b="0" i="0" kern="1200" smtClean="0">
                        <a:solidFill>
                          <a:srgbClr val="FFFFFF"/>
                        </a:solidFill>
                        <a:latin typeface="Cambria Math" panose="02040503050406030204" pitchFamily="18" charset="0"/>
                        <a:ea typeface="+mj-ea"/>
                        <a:cs typeface="+mj-cs"/>
                      </a:rPr>
                      <m:t>,</m:t>
                    </m:r>
                    <m:sSub>
                      <m:sSubPr>
                        <m:ctrlPr>
                          <a:rPr lang="en-US" sz="4800" i="1" kern="1200" smtClean="0">
                            <a:solidFill>
                              <a:srgbClr val="FF0000"/>
                            </a:solidFill>
                            <a:latin typeface="Cambria Math" panose="02040503050406030204" pitchFamily="18" charset="0"/>
                            <a:ea typeface="+mj-ea"/>
                            <a:cs typeface="+mj-cs"/>
                          </a:rPr>
                        </m:ctrlPr>
                      </m:sSubPr>
                      <m:e>
                        <m:r>
                          <a:rPr lang="en-US" sz="4800" b="0" i="1" kern="1200" smtClean="0">
                            <a:solidFill>
                              <a:srgbClr val="FF0000"/>
                            </a:solidFill>
                            <a:latin typeface="Cambria Math" panose="02040503050406030204" pitchFamily="18" charset="0"/>
                            <a:ea typeface="+mj-ea"/>
                            <a:cs typeface="+mj-cs"/>
                          </a:rPr>
                          <m:t>𝛾</m:t>
                        </m:r>
                      </m:e>
                      <m:sub>
                        <m:r>
                          <a:rPr lang="en-US" sz="4800" b="0" i="1" kern="1200" smtClean="0">
                            <a:solidFill>
                              <a:srgbClr val="FF0000"/>
                            </a:solidFill>
                            <a:latin typeface="Cambria Math" panose="02040503050406030204" pitchFamily="18" charset="0"/>
                            <a:ea typeface="+mj-ea"/>
                            <a:cs typeface="+mj-cs"/>
                          </a:rPr>
                          <m:t>𝑏𝑎𝑡𝑡𝑒𝑟𝑦</m:t>
                        </m:r>
                      </m:sub>
                    </m:sSub>
                  </m:oMath>
                </a14:m>
                <a:endParaRPr lang="en-US" sz="4800" kern="1200">
                  <a:solidFill>
                    <a:srgbClr val="FFFFFF"/>
                  </a:solidFill>
                  <a:ea typeface="+mj-ea"/>
                  <a:cs typeface="+mj-cs"/>
                </a:endParaRPr>
              </a:p>
            </p:txBody>
          </p:sp>
        </mc:Choice>
        <mc:Fallback xmlns="">
          <p:sp>
            <p:nvSpPr>
              <p:cNvPr id="2" name="Title 1">
                <a:extLst>
                  <a:ext uri="{FF2B5EF4-FFF2-40B4-BE49-F238E27FC236}">
                    <a16:creationId xmlns:a16="http://schemas.microsoft.com/office/drawing/2014/main" id="{7E2FE9CD-0525-468F-A67F-5A0B58496C2E}"/>
                  </a:ext>
                </a:extLst>
              </p:cNvPr>
              <p:cNvSpPr>
                <a:spLocks noGrp="1" noRot="1" noChangeAspect="1" noMove="1" noResize="1" noEditPoints="1" noAdjustHandles="1" noChangeArrowheads="1" noChangeShapeType="1" noTextEdit="1"/>
              </p:cNvSpPr>
              <p:nvPr>
                <p:ph type="title"/>
              </p:nvPr>
            </p:nvSpPr>
            <p:spPr>
              <a:xfrm>
                <a:off x="674237" y="914400"/>
                <a:ext cx="3657600" cy="2887579"/>
              </a:xfrm>
              <a:blipFill>
                <a:blip r:embed="rId2"/>
                <a:stretch>
                  <a:fillRect l="-2333" t="-4008" r="-5833"/>
                </a:stretch>
              </a:blipFill>
            </p:spPr>
            <p:txBody>
              <a:bodyPr/>
              <a:lstStyle/>
              <a:p>
                <a:r>
                  <a:rPr lang="en-US">
                    <a:noFill/>
                  </a:rPr>
                  <a:t> </a:t>
                </a:r>
              </a:p>
            </p:txBody>
          </p:sp>
        </mc:Fallback>
      </mc:AlternateContent>
      <p:cxnSp>
        <p:nvCxnSpPr>
          <p:cNvPr id="73"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F9283547-A126-474E-B449-56418330A805}"/>
              </a:ext>
            </a:extLst>
          </p:cNvPr>
          <p:cNvPicPr>
            <a:picLocks noGrp="1" noChangeAspect="1" noChangeArrowheads="1"/>
          </p:cNvPicPr>
          <p:nvPr>
            <p:ph sz="half" idx="2"/>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5413602" y="321177"/>
            <a:ext cx="5940198" cy="58807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76B91D89-79F2-4438-BB1F-D11D7AD572A9}"/>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9" name="Table 7">
            <a:extLst>
              <a:ext uri="{FF2B5EF4-FFF2-40B4-BE49-F238E27FC236}">
                <a16:creationId xmlns:a16="http://schemas.microsoft.com/office/drawing/2014/main" id="{B60C3467-9AF6-49BB-B49D-AEDEE8855423}"/>
              </a:ext>
            </a:extLst>
          </p:cNvPr>
          <p:cNvGraphicFramePr>
            <a:graphicFrameLocks noGrp="1"/>
          </p:cNvGraphicFramePr>
          <p:nvPr>
            <p:extLst>
              <p:ext uri="{D42A27DB-BD31-4B8C-83A1-F6EECF244321}">
                <p14:modId xmlns:p14="http://schemas.microsoft.com/office/powerpoint/2010/main" val="3889353681"/>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err="1">
                          <a:solidFill>
                            <a:schemeClr val="tx1"/>
                          </a:solidFill>
                        </a:rPr>
                        <a:t>Haoting</a:t>
                      </a:r>
                      <a:r>
                        <a:rPr lang="en-US" sz="1000" u="none">
                          <a:solidFill>
                            <a:schemeClr val="tx1"/>
                          </a:solidFill>
                        </a:rPr>
                        <a:t> Ge, Noah Garfinkle, and </a:t>
                      </a:r>
                      <a:r>
                        <a:rPr lang="en-US" sz="1000" u="none" err="1">
                          <a:solidFill>
                            <a:schemeClr val="tx1"/>
                          </a:solidFill>
                        </a:rPr>
                        <a:t>Ximi</a:t>
                      </a:r>
                      <a:r>
                        <a:rPr lang="en-US" sz="1000" u="none">
                          <a:solidFill>
                            <a:schemeClr val="tx1"/>
                          </a:solidFill>
                        </a:rPr>
                        <a:t>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31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pic>
        <p:nvPicPr>
          <p:cNvPr id="10" name="Picture 2">
            <a:extLst>
              <a:ext uri="{FF2B5EF4-FFF2-40B4-BE49-F238E27FC236}">
                <a16:creationId xmlns:a16="http://schemas.microsoft.com/office/drawing/2014/main" id="{2208A656-6972-4400-85DC-0B72127061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799" t="-47" r="18060" b="79818"/>
          <a:stretch/>
        </p:blipFill>
        <p:spPr bwMode="auto">
          <a:xfrm>
            <a:off x="9144000" y="316843"/>
            <a:ext cx="1137037" cy="1189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453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4FCEE4-51AC-426D-B43E-E98890D32ABD}"/>
              </a:ext>
            </a:extLst>
          </p:cNvPr>
          <p:cNvSpPr>
            <a:spLocks noGrp="1"/>
          </p:cNvSpPr>
          <p:nvPr>
            <p:ph type="title"/>
          </p:nvPr>
        </p:nvSpPr>
        <p:spPr>
          <a:xfrm>
            <a:off x="20368" y="1460"/>
            <a:ext cx="10515600" cy="1325563"/>
          </a:xfrm>
        </p:spPr>
        <p:txBody>
          <a:bodyPr/>
          <a:lstStyle/>
          <a:p>
            <a:r>
              <a:rPr lang="en-US"/>
              <a:t>Solution Found</a:t>
            </a:r>
          </a:p>
        </p:txBody>
      </p:sp>
      <p:graphicFrame>
        <p:nvGraphicFramePr>
          <p:cNvPr id="6" name="Diagram 5">
            <a:extLst>
              <a:ext uri="{FF2B5EF4-FFF2-40B4-BE49-F238E27FC236}">
                <a16:creationId xmlns:a16="http://schemas.microsoft.com/office/drawing/2014/main" id="{AE47C013-C672-4858-AEB7-B7FC89141206}"/>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able 7">
            <a:extLst>
              <a:ext uri="{FF2B5EF4-FFF2-40B4-BE49-F238E27FC236}">
                <a16:creationId xmlns:a16="http://schemas.microsoft.com/office/drawing/2014/main" id="{5AC4AA0C-11D2-4D1E-9218-3AD00000DDFC}"/>
              </a:ext>
            </a:extLst>
          </p:cNvPr>
          <p:cNvGraphicFramePr>
            <a:graphicFrameLocks noGrp="1"/>
          </p:cNvGraphicFramePr>
          <p:nvPr>
            <p:extLst>
              <p:ext uri="{D42A27DB-BD31-4B8C-83A1-F6EECF244321}">
                <p14:modId xmlns:p14="http://schemas.microsoft.com/office/powerpoint/2010/main" val="3311843336"/>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err="1">
                          <a:solidFill>
                            <a:schemeClr val="tx1"/>
                          </a:solidFill>
                        </a:rPr>
                        <a:t>Haoting</a:t>
                      </a:r>
                      <a:r>
                        <a:rPr lang="en-US" sz="1000" u="none">
                          <a:solidFill>
                            <a:schemeClr val="tx1"/>
                          </a:solidFill>
                        </a:rPr>
                        <a:t> Ge, Noah Garfinkle, and </a:t>
                      </a:r>
                      <a:r>
                        <a:rPr lang="en-US" sz="1000" u="none" err="1">
                          <a:solidFill>
                            <a:schemeClr val="tx1"/>
                          </a:solidFill>
                        </a:rPr>
                        <a:t>Ximi</a:t>
                      </a:r>
                      <a:r>
                        <a:rPr lang="en-US" sz="1000" u="none">
                          <a:solidFill>
                            <a:schemeClr val="tx1"/>
                          </a:solidFill>
                        </a:rPr>
                        <a:t>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32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6BD3853-50FE-44D6-AAFF-2E896C65393A}"/>
                  </a:ext>
                </a:extLst>
              </p:cNvPr>
              <p:cNvSpPr>
                <a:spLocks noGrp="1"/>
              </p:cNvSpPr>
              <p:nvPr>
                <p:ph sz="half" idx="1"/>
              </p:nvPr>
            </p:nvSpPr>
            <p:spPr>
              <a:xfrm>
                <a:off x="20368" y="2627829"/>
                <a:ext cx="5181600" cy="4351338"/>
              </a:xfrm>
            </p:spPr>
            <p:txBody>
              <a:bodyPr>
                <a:normAutofit/>
              </a:bodyPr>
              <a:lstStyle/>
              <a:p>
                <a:r>
                  <a:rPr lang="en-US"/>
                  <a:t>Parameter search eliminates infeasible solutions</a:t>
                </a:r>
              </a:p>
              <a:p>
                <a:r>
                  <a:rPr lang="en-US">
                    <a:solidFill>
                      <a:schemeClr val="bg1">
                        <a:lumMod val="85000"/>
                      </a:schemeClr>
                    </a:solidFill>
                  </a:rPr>
                  <a:t>Global search of assignment heuristic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𝛾</m:t>
                        </m:r>
                      </m:e>
                      <m:sub>
                        <m:r>
                          <a:rPr lang="en-US" b="0" i="1" smtClean="0">
                            <a:solidFill>
                              <a:schemeClr val="bg1">
                                <a:lumMod val="85000"/>
                              </a:schemeClr>
                            </a:solidFill>
                            <a:latin typeface="Cambria Math" panose="02040503050406030204" pitchFamily="18" charset="0"/>
                          </a:rPr>
                          <m:t>𝑏𝑎𝑡𝑡𝑒𝑟𝑦</m:t>
                        </m:r>
                      </m:sub>
                    </m:sSub>
                  </m:oMath>
                </a14:m>
                <a:endParaRPr lang="en-US">
                  <a:solidFill>
                    <a:schemeClr val="bg1">
                      <a:lumMod val="85000"/>
                    </a:schemeClr>
                  </a:solidFill>
                </a:endParaRPr>
              </a:p>
              <a:p>
                <a:r>
                  <a:rPr lang="en-US">
                    <a:solidFill>
                      <a:schemeClr val="bg1">
                        <a:lumMod val="85000"/>
                      </a:schemeClr>
                    </a:solidFill>
                  </a:rPr>
                  <a:t>Local optimization of  assignment heuristic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𝛾</m:t>
                        </m:r>
                      </m:e>
                      <m:sub>
                        <m:r>
                          <a:rPr lang="en-US" b="0" i="1" smtClean="0">
                            <a:solidFill>
                              <a:schemeClr val="bg1">
                                <a:lumMod val="85000"/>
                              </a:schemeClr>
                            </a:solidFill>
                            <a:latin typeface="Cambria Math" panose="02040503050406030204" pitchFamily="18" charset="0"/>
                          </a:rPr>
                          <m:t>𝑏𝑎𝑡𝑡𝑒𝑟𝑦</m:t>
                        </m:r>
                      </m:sub>
                    </m:sSub>
                  </m:oMath>
                </a14:m>
                <a:endParaRPr lang="en-US">
                  <a:solidFill>
                    <a:schemeClr val="bg1">
                      <a:lumMod val="85000"/>
                    </a:schemeClr>
                  </a:solidFill>
                </a:endParaRPr>
              </a:p>
              <a:p>
                <a:r>
                  <a:rPr lang="en-US">
                    <a:solidFill>
                      <a:schemeClr val="bg1">
                        <a:lumMod val="85000"/>
                      </a:schemeClr>
                    </a:solidFill>
                  </a:rPr>
                  <a:t>Local optimization of  assignment heuristic </a:t>
                </a:r>
                <a14:m>
                  <m:oMath xmlns:m="http://schemas.openxmlformats.org/officeDocument/2006/math">
                    <m:sSub>
                      <m:sSubPr>
                        <m:ctrlPr>
                          <a:rPr lang="en-US" i="1">
                            <a:solidFill>
                              <a:schemeClr val="bg1">
                                <a:lumMod val="85000"/>
                              </a:schemeClr>
                            </a:solidFill>
                            <a:latin typeface="Cambria Math" panose="02040503050406030204" pitchFamily="18" charset="0"/>
                          </a:rPr>
                        </m:ctrlPr>
                      </m:sSubPr>
                      <m:e>
                        <m:r>
                          <a:rPr lang="en-US" i="1">
                            <a:solidFill>
                              <a:schemeClr val="bg1">
                                <a:lumMod val="85000"/>
                              </a:schemeClr>
                            </a:solidFill>
                            <a:latin typeface="Cambria Math" panose="02040503050406030204" pitchFamily="18" charset="0"/>
                          </a:rPr>
                          <m:t>𝛾</m:t>
                        </m:r>
                      </m:e>
                      <m:sub>
                        <m:r>
                          <a:rPr lang="en-US" i="1">
                            <a:solidFill>
                              <a:schemeClr val="bg1">
                                <a:lumMod val="85000"/>
                              </a:schemeClr>
                            </a:solidFill>
                            <a:latin typeface="Cambria Math" panose="02040503050406030204" pitchFamily="18" charset="0"/>
                          </a:rPr>
                          <m:t>𝑏𝑎𝑡𝑡𝑒𝑟𝑦</m:t>
                        </m:r>
                      </m:sub>
                    </m:sSub>
                  </m:oMath>
                </a14:m>
                <a:endParaRPr lang="en-US"/>
              </a:p>
            </p:txBody>
          </p:sp>
        </mc:Choice>
        <mc:Fallback xmlns="">
          <p:sp>
            <p:nvSpPr>
              <p:cNvPr id="4" name="Content Placeholder 3">
                <a:extLst>
                  <a:ext uri="{FF2B5EF4-FFF2-40B4-BE49-F238E27FC236}">
                    <a16:creationId xmlns:a16="http://schemas.microsoft.com/office/drawing/2014/main" id="{C6BD3853-50FE-44D6-AAFF-2E896C65393A}"/>
                  </a:ext>
                </a:extLst>
              </p:cNvPr>
              <p:cNvSpPr>
                <a:spLocks noGrp="1" noRot="1" noChangeAspect="1" noMove="1" noResize="1" noEditPoints="1" noAdjustHandles="1" noChangeArrowheads="1" noChangeShapeType="1" noTextEdit="1"/>
              </p:cNvSpPr>
              <p:nvPr>
                <p:ph sz="half" idx="1"/>
              </p:nvPr>
            </p:nvSpPr>
            <p:spPr>
              <a:xfrm>
                <a:off x="20368" y="2627829"/>
                <a:ext cx="5181600" cy="4351338"/>
              </a:xfrm>
              <a:blipFill>
                <a:blip r:embed="rId7"/>
                <a:stretch>
                  <a:fillRect l="-2118" t="-2241"/>
                </a:stretch>
              </a:blipFill>
            </p:spPr>
            <p:txBody>
              <a:bodyPr/>
              <a:lstStyle/>
              <a:p>
                <a:r>
                  <a:rPr lang="en-US">
                    <a:noFill/>
                  </a:rPr>
                  <a:t> </a:t>
                </a:r>
              </a:p>
            </p:txBody>
          </p:sp>
        </mc:Fallback>
      </mc:AlternateContent>
      <p:pic>
        <p:nvPicPr>
          <p:cNvPr id="13" name="Content Placeholder 12" descr="A close up of a map&#10;&#10;Description automatically generated">
            <a:extLst>
              <a:ext uri="{FF2B5EF4-FFF2-40B4-BE49-F238E27FC236}">
                <a16:creationId xmlns:a16="http://schemas.microsoft.com/office/drawing/2014/main" id="{DFC2A70B-C5A0-42B0-93D6-A2A4E5F9BD2A}"/>
              </a:ext>
            </a:extLst>
          </p:cNvPr>
          <p:cNvPicPr>
            <a:picLocks noGrp="1" noChangeAspect="1"/>
          </p:cNvPicPr>
          <p:nvPr>
            <p:ph sz="half" idx="2"/>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5472" t="2352" r="9868" b="9025"/>
          <a:stretch/>
        </p:blipFill>
        <p:spPr>
          <a:xfrm>
            <a:off x="6336724" y="31569"/>
            <a:ext cx="5290869" cy="6280331"/>
          </a:xfrm>
        </p:spPr>
      </p:pic>
      <p:sp>
        <p:nvSpPr>
          <p:cNvPr id="19" name="Rectangle 18">
            <a:extLst>
              <a:ext uri="{FF2B5EF4-FFF2-40B4-BE49-F238E27FC236}">
                <a16:creationId xmlns:a16="http://schemas.microsoft.com/office/drawing/2014/main" id="{22B18D1E-F1B4-49E6-BDA3-4B3EE623AD8D}"/>
              </a:ext>
            </a:extLst>
          </p:cNvPr>
          <p:cNvSpPr/>
          <p:nvPr/>
        </p:nvSpPr>
        <p:spPr>
          <a:xfrm>
            <a:off x="9762978" y="5226148"/>
            <a:ext cx="1689813" cy="557621"/>
          </a:xfrm>
          <a:custGeom>
            <a:avLst/>
            <a:gdLst>
              <a:gd name="connsiteX0" fmla="*/ 0 w 1689813"/>
              <a:gd name="connsiteY0" fmla="*/ 0 h 557621"/>
              <a:gd name="connsiteX1" fmla="*/ 546373 w 1689813"/>
              <a:gd name="connsiteY1" fmla="*/ 0 h 557621"/>
              <a:gd name="connsiteX2" fmla="*/ 1058949 w 1689813"/>
              <a:gd name="connsiteY2" fmla="*/ 0 h 557621"/>
              <a:gd name="connsiteX3" fmla="*/ 1689813 w 1689813"/>
              <a:gd name="connsiteY3" fmla="*/ 0 h 557621"/>
              <a:gd name="connsiteX4" fmla="*/ 1689813 w 1689813"/>
              <a:gd name="connsiteY4" fmla="*/ 557621 h 557621"/>
              <a:gd name="connsiteX5" fmla="*/ 1109644 w 1689813"/>
              <a:gd name="connsiteY5" fmla="*/ 557621 h 557621"/>
              <a:gd name="connsiteX6" fmla="*/ 597067 w 1689813"/>
              <a:gd name="connsiteY6" fmla="*/ 557621 h 557621"/>
              <a:gd name="connsiteX7" fmla="*/ 0 w 1689813"/>
              <a:gd name="connsiteY7" fmla="*/ 557621 h 557621"/>
              <a:gd name="connsiteX8" fmla="*/ 0 w 1689813"/>
              <a:gd name="connsiteY8" fmla="*/ 0 h 55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9813" h="557621" extrusionOk="0">
                <a:moveTo>
                  <a:pt x="0" y="0"/>
                </a:moveTo>
                <a:cubicBezTo>
                  <a:pt x="148140" y="-51980"/>
                  <a:pt x="422872" y="7403"/>
                  <a:pt x="546373" y="0"/>
                </a:cubicBezTo>
                <a:cubicBezTo>
                  <a:pt x="669874" y="-7403"/>
                  <a:pt x="813873" y="2952"/>
                  <a:pt x="1058949" y="0"/>
                </a:cubicBezTo>
                <a:cubicBezTo>
                  <a:pt x="1304025" y="-2952"/>
                  <a:pt x="1438321" y="12245"/>
                  <a:pt x="1689813" y="0"/>
                </a:cubicBezTo>
                <a:cubicBezTo>
                  <a:pt x="1726913" y="264396"/>
                  <a:pt x="1658149" y="371118"/>
                  <a:pt x="1689813" y="557621"/>
                </a:cubicBezTo>
                <a:cubicBezTo>
                  <a:pt x="1429178" y="600018"/>
                  <a:pt x="1353582" y="513185"/>
                  <a:pt x="1109644" y="557621"/>
                </a:cubicBezTo>
                <a:cubicBezTo>
                  <a:pt x="865706" y="602057"/>
                  <a:pt x="700737" y="507716"/>
                  <a:pt x="597067" y="557621"/>
                </a:cubicBezTo>
                <a:cubicBezTo>
                  <a:pt x="493397" y="607526"/>
                  <a:pt x="131178" y="544408"/>
                  <a:pt x="0" y="557621"/>
                </a:cubicBezTo>
                <a:cubicBezTo>
                  <a:pt x="-43485" y="335076"/>
                  <a:pt x="42266" y="210321"/>
                  <a:pt x="0" y="0"/>
                </a:cubicBezTo>
                <a:close/>
              </a:path>
            </a:pathLst>
          </a:custGeom>
          <a:noFill/>
          <a:ln>
            <a:solidFill>
              <a:srgbClr val="FF0000"/>
            </a:solidFill>
            <a:prstDash val="lgDash"/>
            <a:extLst>
              <a:ext uri="{C807C97D-BFC1-408E-A445-0C87EB9F89A2}">
                <ask:lineSketchStyleProps xmlns:ask="http://schemas.microsoft.com/office/drawing/2018/sketchyshapes" sd="25060125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3735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2" descr="A close up of a map&#10;&#10;Description automatically generated">
            <a:extLst>
              <a:ext uri="{FF2B5EF4-FFF2-40B4-BE49-F238E27FC236}">
                <a16:creationId xmlns:a16="http://schemas.microsoft.com/office/drawing/2014/main" id="{3EE25CCD-7371-41AC-BE70-48C9478A72D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7519" t="2752" r="14316" b="9283"/>
          <a:stretch/>
        </p:blipFill>
        <p:spPr>
          <a:xfrm>
            <a:off x="6500737" y="74762"/>
            <a:ext cx="4821573" cy="6222084"/>
          </a:xfrm>
          <a:prstGeom prst="rect">
            <a:avLst/>
          </a:prstGeom>
        </p:spPr>
      </p:pic>
      <p:sp>
        <p:nvSpPr>
          <p:cNvPr id="8" name="Title 7">
            <a:extLst>
              <a:ext uri="{FF2B5EF4-FFF2-40B4-BE49-F238E27FC236}">
                <a16:creationId xmlns:a16="http://schemas.microsoft.com/office/drawing/2014/main" id="{514FCEE4-51AC-426D-B43E-E98890D32ABD}"/>
              </a:ext>
            </a:extLst>
          </p:cNvPr>
          <p:cNvSpPr>
            <a:spLocks noGrp="1"/>
          </p:cNvSpPr>
          <p:nvPr>
            <p:ph type="title"/>
          </p:nvPr>
        </p:nvSpPr>
        <p:spPr>
          <a:xfrm>
            <a:off x="20368" y="1460"/>
            <a:ext cx="10515600" cy="1325563"/>
          </a:xfrm>
        </p:spPr>
        <p:txBody>
          <a:bodyPr/>
          <a:lstStyle/>
          <a:p>
            <a:r>
              <a:rPr lang="en-US"/>
              <a:t>Solution Found</a:t>
            </a:r>
          </a:p>
        </p:txBody>
      </p:sp>
      <p:graphicFrame>
        <p:nvGraphicFramePr>
          <p:cNvPr id="6" name="Diagram 5">
            <a:extLst>
              <a:ext uri="{FF2B5EF4-FFF2-40B4-BE49-F238E27FC236}">
                <a16:creationId xmlns:a16="http://schemas.microsoft.com/office/drawing/2014/main" id="{AE47C013-C672-4858-AEB7-B7FC89141206}"/>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Table 7">
            <a:extLst>
              <a:ext uri="{FF2B5EF4-FFF2-40B4-BE49-F238E27FC236}">
                <a16:creationId xmlns:a16="http://schemas.microsoft.com/office/drawing/2014/main" id="{5AC4AA0C-11D2-4D1E-9218-3AD00000DDFC}"/>
              </a:ext>
            </a:extLst>
          </p:cNvPr>
          <p:cNvGraphicFramePr>
            <a:graphicFrameLocks noGrp="1"/>
          </p:cNvGraphicFramePr>
          <p:nvPr>
            <p:extLst>
              <p:ext uri="{D42A27DB-BD31-4B8C-83A1-F6EECF244321}">
                <p14:modId xmlns:p14="http://schemas.microsoft.com/office/powerpoint/2010/main" val="1464142695"/>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err="1">
                          <a:solidFill>
                            <a:schemeClr val="tx1"/>
                          </a:solidFill>
                        </a:rPr>
                        <a:t>Haoting</a:t>
                      </a:r>
                      <a:r>
                        <a:rPr lang="en-US" sz="1000" u="none">
                          <a:solidFill>
                            <a:schemeClr val="tx1"/>
                          </a:solidFill>
                        </a:rPr>
                        <a:t> Ge, Noah Garfinkle, and </a:t>
                      </a:r>
                      <a:r>
                        <a:rPr lang="en-US" sz="1000" u="none" err="1">
                          <a:solidFill>
                            <a:schemeClr val="tx1"/>
                          </a:solidFill>
                        </a:rPr>
                        <a:t>Ximi</a:t>
                      </a:r>
                      <a:r>
                        <a:rPr lang="en-US" sz="1000" u="none">
                          <a:solidFill>
                            <a:schemeClr val="tx1"/>
                          </a:solidFill>
                        </a:rPr>
                        <a:t>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33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7CBCB055-C1B7-4216-A082-66A985382AD6}"/>
                  </a:ext>
                </a:extLst>
              </p:cNvPr>
              <p:cNvSpPr>
                <a:spLocks noGrp="1"/>
              </p:cNvSpPr>
              <p:nvPr>
                <p:ph sz="half" idx="1"/>
              </p:nvPr>
            </p:nvSpPr>
            <p:spPr>
              <a:xfrm>
                <a:off x="20368" y="2627829"/>
                <a:ext cx="5181600" cy="4351338"/>
              </a:xfrm>
            </p:spPr>
            <p:txBody>
              <a:bodyPr>
                <a:normAutofit/>
              </a:bodyPr>
              <a:lstStyle/>
              <a:p>
                <a:r>
                  <a:rPr lang="en-US">
                    <a:solidFill>
                      <a:schemeClr val="bg1">
                        <a:lumMod val="85000"/>
                      </a:schemeClr>
                    </a:solidFill>
                  </a:rPr>
                  <a:t>Parameter search eliminates infeasible solutions</a:t>
                </a:r>
              </a:p>
              <a:p>
                <a:r>
                  <a:rPr lang="en-US"/>
                  <a:t>Global search of assignment heuristic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𝑏𝑎𝑡𝑡𝑒𝑟𝑦</m:t>
                        </m:r>
                      </m:sub>
                    </m:sSub>
                  </m:oMath>
                </a14:m>
                <a:endParaRPr lang="en-US"/>
              </a:p>
              <a:p>
                <a:r>
                  <a:rPr lang="en-US">
                    <a:solidFill>
                      <a:schemeClr val="bg1">
                        <a:lumMod val="85000"/>
                      </a:schemeClr>
                    </a:solidFill>
                  </a:rPr>
                  <a:t>Local optimization of  assignment heuristic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𝛾</m:t>
                        </m:r>
                      </m:e>
                      <m:sub>
                        <m:r>
                          <a:rPr lang="en-US" b="0" i="1" smtClean="0">
                            <a:solidFill>
                              <a:schemeClr val="bg1">
                                <a:lumMod val="85000"/>
                              </a:schemeClr>
                            </a:solidFill>
                            <a:latin typeface="Cambria Math" panose="02040503050406030204" pitchFamily="18" charset="0"/>
                          </a:rPr>
                          <m:t>𝑏𝑎𝑡𝑡𝑒𝑟𝑦</m:t>
                        </m:r>
                      </m:sub>
                    </m:sSub>
                  </m:oMath>
                </a14:m>
                <a:endParaRPr lang="en-US">
                  <a:solidFill>
                    <a:schemeClr val="bg1">
                      <a:lumMod val="85000"/>
                    </a:schemeClr>
                  </a:solidFill>
                </a:endParaRPr>
              </a:p>
              <a:p>
                <a:r>
                  <a:rPr lang="en-US">
                    <a:solidFill>
                      <a:schemeClr val="bg1">
                        <a:lumMod val="85000"/>
                      </a:schemeClr>
                    </a:solidFill>
                  </a:rPr>
                  <a:t>Local optimization of  assignment heuristic </a:t>
                </a:r>
                <a14:m>
                  <m:oMath xmlns:m="http://schemas.openxmlformats.org/officeDocument/2006/math">
                    <m:sSub>
                      <m:sSubPr>
                        <m:ctrlPr>
                          <a:rPr lang="en-US" i="1">
                            <a:solidFill>
                              <a:schemeClr val="bg1">
                                <a:lumMod val="85000"/>
                              </a:schemeClr>
                            </a:solidFill>
                            <a:latin typeface="Cambria Math" panose="02040503050406030204" pitchFamily="18" charset="0"/>
                          </a:rPr>
                        </m:ctrlPr>
                      </m:sSubPr>
                      <m:e>
                        <m:r>
                          <a:rPr lang="en-US" i="1">
                            <a:solidFill>
                              <a:schemeClr val="bg1">
                                <a:lumMod val="85000"/>
                              </a:schemeClr>
                            </a:solidFill>
                            <a:latin typeface="Cambria Math" panose="02040503050406030204" pitchFamily="18" charset="0"/>
                          </a:rPr>
                          <m:t>𝛾</m:t>
                        </m:r>
                      </m:e>
                      <m:sub>
                        <m:r>
                          <a:rPr lang="en-US" i="1">
                            <a:solidFill>
                              <a:schemeClr val="bg1">
                                <a:lumMod val="85000"/>
                              </a:schemeClr>
                            </a:solidFill>
                            <a:latin typeface="Cambria Math" panose="02040503050406030204" pitchFamily="18" charset="0"/>
                          </a:rPr>
                          <m:t>𝑏𝑎𝑡𝑡𝑒𝑟𝑦</m:t>
                        </m:r>
                      </m:sub>
                    </m:sSub>
                  </m:oMath>
                </a14:m>
                <a:endParaRPr lang="en-US">
                  <a:solidFill>
                    <a:schemeClr val="bg1">
                      <a:lumMod val="85000"/>
                    </a:schemeClr>
                  </a:solidFill>
                </a:endParaRPr>
              </a:p>
            </p:txBody>
          </p:sp>
        </mc:Choice>
        <mc:Fallback xmlns="">
          <p:sp>
            <p:nvSpPr>
              <p:cNvPr id="14" name="Content Placeholder 3">
                <a:extLst>
                  <a:ext uri="{FF2B5EF4-FFF2-40B4-BE49-F238E27FC236}">
                    <a16:creationId xmlns:a16="http://schemas.microsoft.com/office/drawing/2014/main" id="{7CBCB055-C1B7-4216-A082-66A985382AD6}"/>
                  </a:ext>
                </a:extLst>
              </p:cNvPr>
              <p:cNvSpPr>
                <a:spLocks noGrp="1" noRot="1" noChangeAspect="1" noMove="1" noResize="1" noEditPoints="1" noAdjustHandles="1" noChangeArrowheads="1" noChangeShapeType="1" noTextEdit="1"/>
              </p:cNvSpPr>
              <p:nvPr>
                <p:ph sz="half" idx="1"/>
              </p:nvPr>
            </p:nvSpPr>
            <p:spPr>
              <a:xfrm>
                <a:off x="20368" y="2627829"/>
                <a:ext cx="5181600" cy="4351338"/>
              </a:xfrm>
              <a:blipFill>
                <a:blip r:embed="rId8"/>
                <a:stretch>
                  <a:fillRect l="-2118" t="-2241"/>
                </a:stretch>
              </a:blipFill>
            </p:spPr>
            <p:txBody>
              <a:bodyPr/>
              <a:lstStyle/>
              <a:p>
                <a:r>
                  <a:rPr lang="en-US">
                    <a:noFill/>
                  </a:rPr>
                  <a:t> </a:t>
                </a:r>
              </a:p>
            </p:txBody>
          </p:sp>
        </mc:Fallback>
      </mc:AlternateContent>
      <p:pic>
        <p:nvPicPr>
          <p:cNvPr id="15" name="Content Placeholder 2" descr="A close up of a map&#10;&#10;Description automatically generated">
            <a:extLst>
              <a:ext uri="{FF2B5EF4-FFF2-40B4-BE49-F238E27FC236}">
                <a16:creationId xmlns:a16="http://schemas.microsoft.com/office/drawing/2014/main" id="{D859F000-822C-4AA1-AA8B-70EB08A1F07F}"/>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8685" t="13737" r="29505" b="67523"/>
          <a:stretch/>
        </p:blipFill>
        <p:spPr>
          <a:xfrm>
            <a:off x="4227214" y="561154"/>
            <a:ext cx="2848537" cy="2447601"/>
          </a:xfrm>
          <a:prstGeom prst="rect">
            <a:avLst/>
          </a:prstGeom>
        </p:spPr>
      </p:pic>
      <p:sp>
        <p:nvSpPr>
          <p:cNvPr id="10" name="Rectangle 9">
            <a:extLst>
              <a:ext uri="{FF2B5EF4-FFF2-40B4-BE49-F238E27FC236}">
                <a16:creationId xmlns:a16="http://schemas.microsoft.com/office/drawing/2014/main" id="{66A318C5-38B1-44B2-905A-1F6F633FB52B}"/>
              </a:ext>
            </a:extLst>
          </p:cNvPr>
          <p:cNvSpPr/>
          <p:nvPr/>
        </p:nvSpPr>
        <p:spPr>
          <a:xfrm>
            <a:off x="8904768" y="829340"/>
            <a:ext cx="1373372" cy="1254641"/>
          </a:xfrm>
          <a:custGeom>
            <a:avLst/>
            <a:gdLst>
              <a:gd name="connsiteX0" fmla="*/ 0 w 1373372"/>
              <a:gd name="connsiteY0" fmla="*/ 0 h 1254641"/>
              <a:gd name="connsiteX1" fmla="*/ 444057 w 1373372"/>
              <a:gd name="connsiteY1" fmla="*/ 0 h 1254641"/>
              <a:gd name="connsiteX2" fmla="*/ 860646 w 1373372"/>
              <a:gd name="connsiteY2" fmla="*/ 0 h 1254641"/>
              <a:gd name="connsiteX3" fmla="*/ 1373372 w 1373372"/>
              <a:gd name="connsiteY3" fmla="*/ 0 h 1254641"/>
              <a:gd name="connsiteX4" fmla="*/ 1373372 w 1373372"/>
              <a:gd name="connsiteY4" fmla="*/ 393121 h 1254641"/>
              <a:gd name="connsiteX5" fmla="*/ 1373372 w 1373372"/>
              <a:gd name="connsiteY5" fmla="*/ 823881 h 1254641"/>
              <a:gd name="connsiteX6" fmla="*/ 1373372 w 1373372"/>
              <a:gd name="connsiteY6" fmla="*/ 1254641 h 1254641"/>
              <a:gd name="connsiteX7" fmla="*/ 915581 w 1373372"/>
              <a:gd name="connsiteY7" fmla="*/ 1254641 h 1254641"/>
              <a:gd name="connsiteX8" fmla="*/ 485258 w 1373372"/>
              <a:gd name="connsiteY8" fmla="*/ 1254641 h 1254641"/>
              <a:gd name="connsiteX9" fmla="*/ 0 w 1373372"/>
              <a:gd name="connsiteY9" fmla="*/ 1254641 h 1254641"/>
              <a:gd name="connsiteX10" fmla="*/ 0 w 1373372"/>
              <a:gd name="connsiteY10" fmla="*/ 823881 h 1254641"/>
              <a:gd name="connsiteX11" fmla="*/ 0 w 1373372"/>
              <a:gd name="connsiteY11" fmla="*/ 393121 h 1254641"/>
              <a:gd name="connsiteX12" fmla="*/ 0 w 1373372"/>
              <a:gd name="connsiteY12" fmla="*/ 0 h 125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372" h="1254641" extrusionOk="0">
                <a:moveTo>
                  <a:pt x="0" y="0"/>
                </a:moveTo>
                <a:cubicBezTo>
                  <a:pt x="192708" y="-4004"/>
                  <a:pt x="289490" y="14695"/>
                  <a:pt x="444057" y="0"/>
                </a:cubicBezTo>
                <a:cubicBezTo>
                  <a:pt x="598624" y="-14695"/>
                  <a:pt x="653465" y="10281"/>
                  <a:pt x="860646" y="0"/>
                </a:cubicBezTo>
                <a:cubicBezTo>
                  <a:pt x="1067827" y="-10281"/>
                  <a:pt x="1182410" y="8845"/>
                  <a:pt x="1373372" y="0"/>
                </a:cubicBezTo>
                <a:cubicBezTo>
                  <a:pt x="1393613" y="187948"/>
                  <a:pt x="1371349" y="225866"/>
                  <a:pt x="1373372" y="393121"/>
                </a:cubicBezTo>
                <a:cubicBezTo>
                  <a:pt x="1375395" y="560376"/>
                  <a:pt x="1360441" y="711561"/>
                  <a:pt x="1373372" y="823881"/>
                </a:cubicBezTo>
                <a:cubicBezTo>
                  <a:pt x="1386303" y="936201"/>
                  <a:pt x="1359450" y="1088911"/>
                  <a:pt x="1373372" y="1254641"/>
                </a:cubicBezTo>
                <a:cubicBezTo>
                  <a:pt x="1153259" y="1280358"/>
                  <a:pt x="1037278" y="1218707"/>
                  <a:pt x="915581" y="1254641"/>
                </a:cubicBezTo>
                <a:cubicBezTo>
                  <a:pt x="793884" y="1290575"/>
                  <a:pt x="584693" y="1217891"/>
                  <a:pt x="485258" y="1254641"/>
                </a:cubicBezTo>
                <a:cubicBezTo>
                  <a:pt x="385823" y="1291391"/>
                  <a:pt x="238049" y="1214695"/>
                  <a:pt x="0" y="1254641"/>
                </a:cubicBezTo>
                <a:cubicBezTo>
                  <a:pt x="-43150" y="1103926"/>
                  <a:pt x="17528" y="974086"/>
                  <a:pt x="0" y="823881"/>
                </a:cubicBezTo>
                <a:cubicBezTo>
                  <a:pt x="-17528" y="673676"/>
                  <a:pt x="44623" y="570077"/>
                  <a:pt x="0" y="393121"/>
                </a:cubicBezTo>
                <a:cubicBezTo>
                  <a:pt x="-44623" y="216165"/>
                  <a:pt x="1259" y="163992"/>
                  <a:pt x="0" y="0"/>
                </a:cubicBezTo>
                <a:close/>
              </a:path>
            </a:pathLst>
          </a:custGeom>
          <a:noFill/>
          <a:ln>
            <a:prstDash val="lgDash"/>
            <a:extLst>
              <a:ext uri="{C807C97D-BFC1-408E-A445-0C87EB9F89A2}">
                <ask:lineSketchStyleProps xmlns:ask="http://schemas.microsoft.com/office/drawing/2018/sketchyshapes" sd="25060125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71F3739-2357-480D-BAD8-CE6610557547}"/>
              </a:ext>
            </a:extLst>
          </p:cNvPr>
          <p:cNvCxnSpPr/>
          <p:nvPr/>
        </p:nvCxnSpPr>
        <p:spPr>
          <a:xfrm flipV="1">
            <a:off x="6847367" y="1270591"/>
            <a:ext cx="2057401" cy="186069"/>
          </a:xfrm>
          <a:prstGeom prst="straightConnector1">
            <a:avLst/>
          </a:prstGeom>
          <a:ln w="9525">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939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22EC9045-16F9-4BD3-9F04-E0C672B8C31B}"/>
              </a:ext>
            </a:extLst>
          </p:cNvPr>
          <p:cNvPicPr>
            <a:picLocks noChangeAspect="1" noChangeArrowheads="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97539" y="93021"/>
            <a:ext cx="4594058" cy="616144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514FCEE4-51AC-426D-B43E-E98890D32ABD}"/>
              </a:ext>
            </a:extLst>
          </p:cNvPr>
          <p:cNvSpPr>
            <a:spLocks noGrp="1"/>
          </p:cNvSpPr>
          <p:nvPr>
            <p:ph type="title"/>
          </p:nvPr>
        </p:nvSpPr>
        <p:spPr>
          <a:xfrm>
            <a:off x="20368" y="1460"/>
            <a:ext cx="10515600" cy="1325563"/>
          </a:xfrm>
        </p:spPr>
        <p:txBody>
          <a:bodyPr/>
          <a:lstStyle/>
          <a:p>
            <a:r>
              <a:rPr lang="en-US"/>
              <a:t>Solution Found</a:t>
            </a:r>
          </a:p>
        </p:txBody>
      </p:sp>
      <p:graphicFrame>
        <p:nvGraphicFramePr>
          <p:cNvPr id="6" name="Diagram 5">
            <a:extLst>
              <a:ext uri="{FF2B5EF4-FFF2-40B4-BE49-F238E27FC236}">
                <a16:creationId xmlns:a16="http://schemas.microsoft.com/office/drawing/2014/main" id="{AE47C013-C672-4858-AEB7-B7FC89141206}"/>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Table 7">
            <a:extLst>
              <a:ext uri="{FF2B5EF4-FFF2-40B4-BE49-F238E27FC236}">
                <a16:creationId xmlns:a16="http://schemas.microsoft.com/office/drawing/2014/main" id="{5AC4AA0C-11D2-4D1E-9218-3AD00000DDFC}"/>
              </a:ext>
            </a:extLst>
          </p:cNvPr>
          <p:cNvGraphicFramePr>
            <a:graphicFrameLocks noGrp="1"/>
          </p:cNvGraphicFramePr>
          <p:nvPr>
            <p:extLst>
              <p:ext uri="{D42A27DB-BD31-4B8C-83A1-F6EECF244321}">
                <p14:modId xmlns:p14="http://schemas.microsoft.com/office/powerpoint/2010/main" val="278630308"/>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err="1">
                          <a:solidFill>
                            <a:schemeClr val="tx1"/>
                          </a:solidFill>
                        </a:rPr>
                        <a:t>Haoting</a:t>
                      </a:r>
                      <a:r>
                        <a:rPr lang="en-US" sz="1000" u="none">
                          <a:solidFill>
                            <a:schemeClr val="tx1"/>
                          </a:solidFill>
                        </a:rPr>
                        <a:t> Ge, Noah Garfinkle, and </a:t>
                      </a:r>
                      <a:r>
                        <a:rPr lang="en-US" sz="1000" u="none" err="1">
                          <a:solidFill>
                            <a:schemeClr val="tx1"/>
                          </a:solidFill>
                        </a:rPr>
                        <a:t>Ximi</a:t>
                      </a:r>
                      <a:r>
                        <a:rPr lang="en-US" sz="1000" u="none">
                          <a:solidFill>
                            <a:schemeClr val="tx1"/>
                          </a:solidFill>
                        </a:rPr>
                        <a:t>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34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9E8AAB52-C2A0-4268-AB38-968C52456452}"/>
                  </a:ext>
                </a:extLst>
              </p:cNvPr>
              <p:cNvSpPr>
                <a:spLocks noGrp="1"/>
              </p:cNvSpPr>
              <p:nvPr>
                <p:ph sz="half" idx="1"/>
              </p:nvPr>
            </p:nvSpPr>
            <p:spPr>
              <a:xfrm>
                <a:off x="20368" y="2627829"/>
                <a:ext cx="5181600" cy="4351338"/>
              </a:xfrm>
            </p:spPr>
            <p:txBody>
              <a:bodyPr>
                <a:normAutofit/>
              </a:bodyPr>
              <a:lstStyle/>
              <a:p>
                <a:r>
                  <a:rPr lang="en-US">
                    <a:solidFill>
                      <a:schemeClr val="bg1">
                        <a:lumMod val="85000"/>
                      </a:schemeClr>
                    </a:solidFill>
                  </a:rPr>
                  <a:t>Parameter search eliminates infeasible solutions</a:t>
                </a:r>
              </a:p>
              <a:p>
                <a:r>
                  <a:rPr lang="en-US">
                    <a:solidFill>
                      <a:schemeClr val="bg1">
                        <a:lumMod val="85000"/>
                      </a:schemeClr>
                    </a:solidFill>
                  </a:rPr>
                  <a:t>Global search of assignment heuristic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𝛾</m:t>
                        </m:r>
                      </m:e>
                      <m:sub>
                        <m:r>
                          <a:rPr lang="en-US" b="0" i="1" smtClean="0">
                            <a:solidFill>
                              <a:schemeClr val="bg1">
                                <a:lumMod val="85000"/>
                              </a:schemeClr>
                            </a:solidFill>
                            <a:latin typeface="Cambria Math" panose="02040503050406030204" pitchFamily="18" charset="0"/>
                          </a:rPr>
                          <m:t>𝑏𝑎𝑡𝑡𝑒𝑟𝑦</m:t>
                        </m:r>
                      </m:sub>
                    </m:sSub>
                  </m:oMath>
                </a14:m>
                <a:endParaRPr lang="en-US"/>
              </a:p>
              <a:p>
                <a:r>
                  <a:rPr lang="en-US"/>
                  <a:t>Local optimization of  assignment heuristic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𝑏𝑎𝑡𝑡𝑒𝑟𝑦</m:t>
                        </m:r>
                      </m:sub>
                    </m:sSub>
                  </m:oMath>
                </a14:m>
                <a:endParaRPr lang="en-US"/>
              </a:p>
              <a:p>
                <a:r>
                  <a:rPr lang="en-US">
                    <a:solidFill>
                      <a:schemeClr val="bg1">
                        <a:lumMod val="85000"/>
                      </a:schemeClr>
                    </a:solidFill>
                  </a:rPr>
                  <a:t>Local optimization of  assignment heuristic </a:t>
                </a:r>
                <a14:m>
                  <m:oMath xmlns:m="http://schemas.openxmlformats.org/officeDocument/2006/math">
                    <m:sSub>
                      <m:sSubPr>
                        <m:ctrlPr>
                          <a:rPr lang="en-US" i="1">
                            <a:solidFill>
                              <a:schemeClr val="bg1">
                                <a:lumMod val="85000"/>
                              </a:schemeClr>
                            </a:solidFill>
                            <a:latin typeface="Cambria Math" panose="02040503050406030204" pitchFamily="18" charset="0"/>
                          </a:rPr>
                        </m:ctrlPr>
                      </m:sSubPr>
                      <m:e>
                        <m:r>
                          <a:rPr lang="en-US" i="1">
                            <a:solidFill>
                              <a:schemeClr val="bg1">
                                <a:lumMod val="85000"/>
                              </a:schemeClr>
                            </a:solidFill>
                            <a:latin typeface="Cambria Math" panose="02040503050406030204" pitchFamily="18" charset="0"/>
                          </a:rPr>
                          <m:t>𝛾</m:t>
                        </m:r>
                      </m:e>
                      <m:sub>
                        <m:r>
                          <a:rPr lang="en-US" i="1">
                            <a:solidFill>
                              <a:schemeClr val="bg1">
                                <a:lumMod val="85000"/>
                              </a:schemeClr>
                            </a:solidFill>
                            <a:latin typeface="Cambria Math" panose="02040503050406030204" pitchFamily="18" charset="0"/>
                          </a:rPr>
                          <m:t>𝑏𝑎𝑡𝑡𝑒𝑟𝑦</m:t>
                        </m:r>
                      </m:sub>
                    </m:sSub>
                  </m:oMath>
                </a14:m>
                <a:endParaRPr lang="en-US">
                  <a:solidFill>
                    <a:schemeClr val="bg1">
                      <a:lumMod val="85000"/>
                    </a:schemeClr>
                  </a:solidFill>
                </a:endParaRPr>
              </a:p>
            </p:txBody>
          </p:sp>
        </mc:Choice>
        <mc:Fallback xmlns="">
          <p:sp>
            <p:nvSpPr>
              <p:cNvPr id="14" name="Content Placeholder 3">
                <a:extLst>
                  <a:ext uri="{FF2B5EF4-FFF2-40B4-BE49-F238E27FC236}">
                    <a16:creationId xmlns:a16="http://schemas.microsoft.com/office/drawing/2014/main" id="{9E8AAB52-C2A0-4268-AB38-968C52456452}"/>
                  </a:ext>
                </a:extLst>
              </p:cNvPr>
              <p:cNvSpPr>
                <a:spLocks noGrp="1" noRot="1" noChangeAspect="1" noMove="1" noResize="1" noEditPoints="1" noAdjustHandles="1" noChangeArrowheads="1" noChangeShapeType="1" noTextEdit="1"/>
              </p:cNvSpPr>
              <p:nvPr>
                <p:ph sz="half" idx="1"/>
              </p:nvPr>
            </p:nvSpPr>
            <p:spPr>
              <a:xfrm>
                <a:off x="20368" y="2627829"/>
                <a:ext cx="5181600" cy="4351338"/>
              </a:xfrm>
              <a:blipFill>
                <a:blip r:embed="rId8"/>
                <a:stretch>
                  <a:fillRect l="-2118" t="-2241"/>
                </a:stretch>
              </a:blipFill>
            </p:spPr>
            <p:txBody>
              <a:bodyPr/>
              <a:lstStyle/>
              <a:p>
                <a:r>
                  <a:rPr lang="en-US">
                    <a:noFill/>
                  </a:rPr>
                  <a:t> </a:t>
                </a:r>
              </a:p>
            </p:txBody>
          </p:sp>
        </mc:Fallback>
      </mc:AlternateContent>
      <p:pic>
        <p:nvPicPr>
          <p:cNvPr id="19" name="Picture 2">
            <a:extLst>
              <a:ext uri="{FF2B5EF4-FFF2-40B4-BE49-F238E27FC236}">
                <a16:creationId xmlns:a16="http://schemas.microsoft.com/office/drawing/2014/main" id="{A3C248EB-73E4-4F22-9698-9F9337597192}"/>
              </a:ext>
            </a:extLst>
          </p:cNvPr>
          <p:cNvPicPr>
            <a:picLocks noChangeAspect="1" noChangeArrowheads="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2807" t="12733" r="19999" b="67640"/>
          <a:stretch/>
        </p:blipFill>
        <p:spPr bwMode="auto">
          <a:xfrm>
            <a:off x="4725017" y="603535"/>
            <a:ext cx="2405383" cy="232835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C85D9AB-FBEB-4A2E-BC18-9A03A213ECAD}"/>
              </a:ext>
            </a:extLst>
          </p:cNvPr>
          <p:cNvSpPr/>
          <p:nvPr/>
        </p:nvSpPr>
        <p:spPr>
          <a:xfrm>
            <a:off x="8904768" y="829340"/>
            <a:ext cx="1373372" cy="1254641"/>
          </a:xfrm>
          <a:custGeom>
            <a:avLst/>
            <a:gdLst>
              <a:gd name="connsiteX0" fmla="*/ 0 w 1373372"/>
              <a:gd name="connsiteY0" fmla="*/ 0 h 1254641"/>
              <a:gd name="connsiteX1" fmla="*/ 444057 w 1373372"/>
              <a:gd name="connsiteY1" fmla="*/ 0 h 1254641"/>
              <a:gd name="connsiteX2" fmla="*/ 860646 w 1373372"/>
              <a:gd name="connsiteY2" fmla="*/ 0 h 1254641"/>
              <a:gd name="connsiteX3" fmla="*/ 1373372 w 1373372"/>
              <a:gd name="connsiteY3" fmla="*/ 0 h 1254641"/>
              <a:gd name="connsiteX4" fmla="*/ 1373372 w 1373372"/>
              <a:gd name="connsiteY4" fmla="*/ 393121 h 1254641"/>
              <a:gd name="connsiteX5" fmla="*/ 1373372 w 1373372"/>
              <a:gd name="connsiteY5" fmla="*/ 823881 h 1254641"/>
              <a:gd name="connsiteX6" fmla="*/ 1373372 w 1373372"/>
              <a:gd name="connsiteY6" fmla="*/ 1254641 h 1254641"/>
              <a:gd name="connsiteX7" fmla="*/ 915581 w 1373372"/>
              <a:gd name="connsiteY7" fmla="*/ 1254641 h 1254641"/>
              <a:gd name="connsiteX8" fmla="*/ 485258 w 1373372"/>
              <a:gd name="connsiteY8" fmla="*/ 1254641 h 1254641"/>
              <a:gd name="connsiteX9" fmla="*/ 0 w 1373372"/>
              <a:gd name="connsiteY9" fmla="*/ 1254641 h 1254641"/>
              <a:gd name="connsiteX10" fmla="*/ 0 w 1373372"/>
              <a:gd name="connsiteY10" fmla="*/ 823881 h 1254641"/>
              <a:gd name="connsiteX11" fmla="*/ 0 w 1373372"/>
              <a:gd name="connsiteY11" fmla="*/ 393121 h 1254641"/>
              <a:gd name="connsiteX12" fmla="*/ 0 w 1373372"/>
              <a:gd name="connsiteY12" fmla="*/ 0 h 125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372" h="1254641" extrusionOk="0">
                <a:moveTo>
                  <a:pt x="0" y="0"/>
                </a:moveTo>
                <a:cubicBezTo>
                  <a:pt x="192708" y="-4004"/>
                  <a:pt x="289490" y="14695"/>
                  <a:pt x="444057" y="0"/>
                </a:cubicBezTo>
                <a:cubicBezTo>
                  <a:pt x="598624" y="-14695"/>
                  <a:pt x="653465" y="10281"/>
                  <a:pt x="860646" y="0"/>
                </a:cubicBezTo>
                <a:cubicBezTo>
                  <a:pt x="1067827" y="-10281"/>
                  <a:pt x="1182410" y="8845"/>
                  <a:pt x="1373372" y="0"/>
                </a:cubicBezTo>
                <a:cubicBezTo>
                  <a:pt x="1393613" y="187948"/>
                  <a:pt x="1371349" y="225866"/>
                  <a:pt x="1373372" y="393121"/>
                </a:cubicBezTo>
                <a:cubicBezTo>
                  <a:pt x="1375395" y="560376"/>
                  <a:pt x="1360441" y="711561"/>
                  <a:pt x="1373372" y="823881"/>
                </a:cubicBezTo>
                <a:cubicBezTo>
                  <a:pt x="1386303" y="936201"/>
                  <a:pt x="1359450" y="1088911"/>
                  <a:pt x="1373372" y="1254641"/>
                </a:cubicBezTo>
                <a:cubicBezTo>
                  <a:pt x="1153259" y="1280358"/>
                  <a:pt x="1037278" y="1218707"/>
                  <a:pt x="915581" y="1254641"/>
                </a:cubicBezTo>
                <a:cubicBezTo>
                  <a:pt x="793884" y="1290575"/>
                  <a:pt x="584693" y="1217891"/>
                  <a:pt x="485258" y="1254641"/>
                </a:cubicBezTo>
                <a:cubicBezTo>
                  <a:pt x="385823" y="1291391"/>
                  <a:pt x="238049" y="1214695"/>
                  <a:pt x="0" y="1254641"/>
                </a:cubicBezTo>
                <a:cubicBezTo>
                  <a:pt x="-43150" y="1103926"/>
                  <a:pt x="17528" y="974086"/>
                  <a:pt x="0" y="823881"/>
                </a:cubicBezTo>
                <a:cubicBezTo>
                  <a:pt x="-17528" y="673676"/>
                  <a:pt x="44623" y="570077"/>
                  <a:pt x="0" y="393121"/>
                </a:cubicBezTo>
                <a:cubicBezTo>
                  <a:pt x="-44623" y="216165"/>
                  <a:pt x="1259" y="163992"/>
                  <a:pt x="0" y="0"/>
                </a:cubicBezTo>
                <a:close/>
              </a:path>
            </a:pathLst>
          </a:custGeom>
          <a:noFill/>
          <a:ln>
            <a:prstDash val="lgDash"/>
            <a:extLst>
              <a:ext uri="{C807C97D-BFC1-408E-A445-0C87EB9F89A2}">
                <ask:lineSketchStyleProps xmlns:ask="http://schemas.microsoft.com/office/drawing/2018/sketchyshapes" sd="25060125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5EA39F30-2665-4311-A8AA-2A075504537A}"/>
              </a:ext>
            </a:extLst>
          </p:cNvPr>
          <p:cNvCxnSpPr/>
          <p:nvPr/>
        </p:nvCxnSpPr>
        <p:spPr>
          <a:xfrm flipV="1">
            <a:off x="6847367" y="1270591"/>
            <a:ext cx="2057401" cy="186069"/>
          </a:xfrm>
          <a:prstGeom prst="straightConnector1">
            <a:avLst/>
          </a:prstGeom>
          <a:ln w="9525">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818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a:extLst>
              <a:ext uri="{FF2B5EF4-FFF2-40B4-BE49-F238E27FC236}">
                <a16:creationId xmlns:a16="http://schemas.microsoft.com/office/drawing/2014/main" id="{F0318807-9EA0-4024-8A9D-EFCBBBA69D84}"/>
              </a:ext>
            </a:extLst>
          </p:cNvPr>
          <p:cNvPicPr>
            <a:picLocks noChangeAspect="1" noChangeArrowheads="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64174" y="56131"/>
            <a:ext cx="4627101" cy="620586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514FCEE4-51AC-426D-B43E-E98890D32ABD}"/>
              </a:ext>
            </a:extLst>
          </p:cNvPr>
          <p:cNvSpPr>
            <a:spLocks noGrp="1"/>
          </p:cNvSpPr>
          <p:nvPr>
            <p:ph type="title"/>
          </p:nvPr>
        </p:nvSpPr>
        <p:spPr>
          <a:xfrm>
            <a:off x="20368" y="1460"/>
            <a:ext cx="10515600" cy="1325563"/>
          </a:xfrm>
        </p:spPr>
        <p:txBody>
          <a:bodyPr/>
          <a:lstStyle/>
          <a:p>
            <a:r>
              <a:rPr lang="en-US"/>
              <a:t>Solution Found</a:t>
            </a:r>
          </a:p>
        </p:txBody>
      </p:sp>
      <p:graphicFrame>
        <p:nvGraphicFramePr>
          <p:cNvPr id="6" name="Diagram 5">
            <a:extLst>
              <a:ext uri="{FF2B5EF4-FFF2-40B4-BE49-F238E27FC236}">
                <a16:creationId xmlns:a16="http://schemas.microsoft.com/office/drawing/2014/main" id="{AE47C013-C672-4858-AEB7-B7FC89141206}"/>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Table 7">
            <a:extLst>
              <a:ext uri="{FF2B5EF4-FFF2-40B4-BE49-F238E27FC236}">
                <a16:creationId xmlns:a16="http://schemas.microsoft.com/office/drawing/2014/main" id="{5AC4AA0C-11D2-4D1E-9218-3AD00000DDFC}"/>
              </a:ext>
            </a:extLst>
          </p:cNvPr>
          <p:cNvGraphicFramePr>
            <a:graphicFrameLocks noGrp="1"/>
          </p:cNvGraphicFramePr>
          <p:nvPr>
            <p:extLst>
              <p:ext uri="{D42A27DB-BD31-4B8C-83A1-F6EECF244321}">
                <p14:modId xmlns:p14="http://schemas.microsoft.com/office/powerpoint/2010/main" val="3161054183"/>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err="1">
                          <a:solidFill>
                            <a:schemeClr val="tx1"/>
                          </a:solidFill>
                        </a:rPr>
                        <a:t>Haoting</a:t>
                      </a:r>
                      <a:r>
                        <a:rPr lang="en-US" sz="1000" u="none">
                          <a:solidFill>
                            <a:schemeClr val="tx1"/>
                          </a:solidFill>
                        </a:rPr>
                        <a:t> Ge, Noah Garfinkle, and </a:t>
                      </a:r>
                      <a:r>
                        <a:rPr lang="en-US" sz="1000" u="none" err="1">
                          <a:solidFill>
                            <a:schemeClr val="tx1"/>
                          </a:solidFill>
                        </a:rPr>
                        <a:t>Ximi</a:t>
                      </a:r>
                      <a:r>
                        <a:rPr lang="en-US" sz="1000" u="none">
                          <a:solidFill>
                            <a:schemeClr val="tx1"/>
                          </a:solidFill>
                        </a:rPr>
                        <a:t>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35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mc:AlternateContent xmlns:mc="http://schemas.openxmlformats.org/markup-compatibility/2006" xmlns:a14="http://schemas.microsoft.com/office/drawing/2010/main">
        <mc:Choice Requires="a14">
          <p:sp>
            <p:nvSpPr>
              <p:cNvPr id="14" name="Content Placeholder 3">
                <a:extLst>
                  <a:ext uri="{FF2B5EF4-FFF2-40B4-BE49-F238E27FC236}">
                    <a16:creationId xmlns:a16="http://schemas.microsoft.com/office/drawing/2014/main" id="{3895BD9B-AF85-4BB2-A6B4-40F3463B649E}"/>
                  </a:ext>
                </a:extLst>
              </p:cNvPr>
              <p:cNvSpPr>
                <a:spLocks noGrp="1"/>
              </p:cNvSpPr>
              <p:nvPr>
                <p:ph sz="half" idx="1"/>
              </p:nvPr>
            </p:nvSpPr>
            <p:spPr>
              <a:xfrm>
                <a:off x="20368" y="2627829"/>
                <a:ext cx="5181600" cy="4351338"/>
              </a:xfrm>
            </p:spPr>
            <p:txBody>
              <a:bodyPr>
                <a:normAutofit/>
              </a:bodyPr>
              <a:lstStyle/>
              <a:p>
                <a:r>
                  <a:rPr lang="en-US">
                    <a:solidFill>
                      <a:schemeClr val="bg1">
                        <a:lumMod val="85000"/>
                      </a:schemeClr>
                    </a:solidFill>
                  </a:rPr>
                  <a:t>Parameter search eliminates infeasible solutions</a:t>
                </a:r>
              </a:p>
              <a:p>
                <a:r>
                  <a:rPr lang="en-US">
                    <a:solidFill>
                      <a:schemeClr val="bg1">
                        <a:lumMod val="85000"/>
                      </a:schemeClr>
                    </a:solidFill>
                  </a:rPr>
                  <a:t>Global search of assignment heuristic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𝛾</m:t>
                        </m:r>
                      </m:e>
                      <m:sub>
                        <m:r>
                          <a:rPr lang="en-US" b="0" i="1" smtClean="0">
                            <a:solidFill>
                              <a:schemeClr val="bg1">
                                <a:lumMod val="85000"/>
                              </a:schemeClr>
                            </a:solidFill>
                            <a:latin typeface="Cambria Math" panose="02040503050406030204" pitchFamily="18" charset="0"/>
                          </a:rPr>
                          <m:t>𝑏𝑎𝑡𝑡𝑒𝑟𝑦</m:t>
                        </m:r>
                      </m:sub>
                    </m:sSub>
                  </m:oMath>
                </a14:m>
                <a:endParaRPr lang="en-US">
                  <a:solidFill>
                    <a:schemeClr val="bg1">
                      <a:lumMod val="85000"/>
                    </a:schemeClr>
                  </a:solidFill>
                </a:endParaRPr>
              </a:p>
              <a:p>
                <a:r>
                  <a:rPr lang="en-US">
                    <a:solidFill>
                      <a:schemeClr val="bg1">
                        <a:lumMod val="85000"/>
                      </a:schemeClr>
                    </a:solidFill>
                  </a:rPr>
                  <a:t>Local optimization of  assignment heuristic </a:t>
                </a:r>
                <a14:m>
                  <m:oMath xmlns:m="http://schemas.openxmlformats.org/officeDocument/2006/math">
                    <m:sSub>
                      <m:sSubPr>
                        <m:ctrlPr>
                          <a:rPr lang="en-US" b="0" i="1" smtClean="0">
                            <a:solidFill>
                              <a:schemeClr val="bg1">
                                <a:lumMod val="85000"/>
                              </a:schemeClr>
                            </a:solidFill>
                            <a:latin typeface="Cambria Math" panose="02040503050406030204" pitchFamily="18" charset="0"/>
                          </a:rPr>
                        </m:ctrlPr>
                      </m:sSubPr>
                      <m:e>
                        <m:r>
                          <a:rPr lang="en-US" b="0" i="1" smtClean="0">
                            <a:solidFill>
                              <a:schemeClr val="bg1">
                                <a:lumMod val="85000"/>
                              </a:schemeClr>
                            </a:solidFill>
                            <a:latin typeface="Cambria Math" panose="02040503050406030204" pitchFamily="18" charset="0"/>
                          </a:rPr>
                          <m:t>𝛾</m:t>
                        </m:r>
                      </m:e>
                      <m:sub>
                        <m:r>
                          <a:rPr lang="en-US" b="0" i="1" smtClean="0">
                            <a:solidFill>
                              <a:schemeClr val="bg1">
                                <a:lumMod val="85000"/>
                              </a:schemeClr>
                            </a:solidFill>
                            <a:latin typeface="Cambria Math" panose="02040503050406030204" pitchFamily="18" charset="0"/>
                          </a:rPr>
                          <m:t>𝑏𝑎𝑡𝑡𝑒𝑟𝑦</m:t>
                        </m:r>
                      </m:sub>
                    </m:sSub>
                  </m:oMath>
                </a14:m>
                <a:endParaRPr lang="en-US"/>
              </a:p>
              <a:p>
                <a:r>
                  <a:rPr lang="en-US"/>
                  <a:t>Local optimization of  assignment heuristic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𝑏𝑎𝑡𝑡𝑒𝑟𝑦</m:t>
                        </m:r>
                      </m:sub>
                    </m:sSub>
                  </m:oMath>
                </a14:m>
                <a:endParaRPr lang="en-US"/>
              </a:p>
            </p:txBody>
          </p:sp>
        </mc:Choice>
        <mc:Fallback xmlns="">
          <p:sp>
            <p:nvSpPr>
              <p:cNvPr id="14" name="Content Placeholder 3">
                <a:extLst>
                  <a:ext uri="{FF2B5EF4-FFF2-40B4-BE49-F238E27FC236}">
                    <a16:creationId xmlns:a16="http://schemas.microsoft.com/office/drawing/2014/main" id="{3895BD9B-AF85-4BB2-A6B4-40F3463B649E}"/>
                  </a:ext>
                </a:extLst>
              </p:cNvPr>
              <p:cNvSpPr>
                <a:spLocks noGrp="1" noRot="1" noChangeAspect="1" noMove="1" noResize="1" noEditPoints="1" noAdjustHandles="1" noChangeArrowheads="1" noChangeShapeType="1" noTextEdit="1"/>
              </p:cNvSpPr>
              <p:nvPr>
                <p:ph sz="half" idx="1"/>
              </p:nvPr>
            </p:nvSpPr>
            <p:spPr>
              <a:xfrm>
                <a:off x="20368" y="2627829"/>
                <a:ext cx="5181600" cy="4351338"/>
              </a:xfrm>
              <a:blipFill>
                <a:blip r:embed="rId8"/>
                <a:stretch>
                  <a:fillRect l="-2118" t="-2241"/>
                </a:stretch>
              </a:blipFill>
            </p:spPr>
            <p:txBody>
              <a:bodyPr/>
              <a:lstStyle/>
              <a:p>
                <a:r>
                  <a:rPr lang="en-US">
                    <a:noFill/>
                  </a:rPr>
                  <a:t> </a:t>
                </a:r>
              </a:p>
            </p:txBody>
          </p:sp>
        </mc:Fallback>
      </mc:AlternateContent>
      <p:pic>
        <p:nvPicPr>
          <p:cNvPr id="19" name="Picture 4">
            <a:extLst>
              <a:ext uri="{FF2B5EF4-FFF2-40B4-BE49-F238E27FC236}">
                <a16:creationId xmlns:a16="http://schemas.microsoft.com/office/drawing/2014/main" id="{2E6500D1-9F70-49CB-B71A-4116FE89C2AA}"/>
              </a:ext>
            </a:extLst>
          </p:cNvPr>
          <p:cNvPicPr>
            <a:picLocks noChangeAspect="1" noChangeArrowheads="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52444" t="13630" r="20556" b="68809"/>
          <a:stretch/>
        </p:blipFill>
        <p:spPr bwMode="auto">
          <a:xfrm>
            <a:off x="4586514" y="691116"/>
            <a:ext cx="2476619" cy="216045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1C3A176-6251-48D5-AE9E-24E1A04EAF90}"/>
              </a:ext>
            </a:extLst>
          </p:cNvPr>
          <p:cNvSpPr/>
          <p:nvPr/>
        </p:nvSpPr>
        <p:spPr>
          <a:xfrm>
            <a:off x="8904768" y="829340"/>
            <a:ext cx="1373372" cy="1254641"/>
          </a:xfrm>
          <a:custGeom>
            <a:avLst/>
            <a:gdLst>
              <a:gd name="connsiteX0" fmla="*/ 0 w 1373372"/>
              <a:gd name="connsiteY0" fmla="*/ 0 h 1254641"/>
              <a:gd name="connsiteX1" fmla="*/ 444057 w 1373372"/>
              <a:gd name="connsiteY1" fmla="*/ 0 h 1254641"/>
              <a:gd name="connsiteX2" fmla="*/ 860646 w 1373372"/>
              <a:gd name="connsiteY2" fmla="*/ 0 h 1254641"/>
              <a:gd name="connsiteX3" fmla="*/ 1373372 w 1373372"/>
              <a:gd name="connsiteY3" fmla="*/ 0 h 1254641"/>
              <a:gd name="connsiteX4" fmla="*/ 1373372 w 1373372"/>
              <a:gd name="connsiteY4" fmla="*/ 393121 h 1254641"/>
              <a:gd name="connsiteX5" fmla="*/ 1373372 w 1373372"/>
              <a:gd name="connsiteY5" fmla="*/ 823881 h 1254641"/>
              <a:gd name="connsiteX6" fmla="*/ 1373372 w 1373372"/>
              <a:gd name="connsiteY6" fmla="*/ 1254641 h 1254641"/>
              <a:gd name="connsiteX7" fmla="*/ 915581 w 1373372"/>
              <a:gd name="connsiteY7" fmla="*/ 1254641 h 1254641"/>
              <a:gd name="connsiteX8" fmla="*/ 485258 w 1373372"/>
              <a:gd name="connsiteY8" fmla="*/ 1254641 h 1254641"/>
              <a:gd name="connsiteX9" fmla="*/ 0 w 1373372"/>
              <a:gd name="connsiteY9" fmla="*/ 1254641 h 1254641"/>
              <a:gd name="connsiteX10" fmla="*/ 0 w 1373372"/>
              <a:gd name="connsiteY10" fmla="*/ 823881 h 1254641"/>
              <a:gd name="connsiteX11" fmla="*/ 0 w 1373372"/>
              <a:gd name="connsiteY11" fmla="*/ 393121 h 1254641"/>
              <a:gd name="connsiteX12" fmla="*/ 0 w 1373372"/>
              <a:gd name="connsiteY12" fmla="*/ 0 h 125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372" h="1254641" extrusionOk="0">
                <a:moveTo>
                  <a:pt x="0" y="0"/>
                </a:moveTo>
                <a:cubicBezTo>
                  <a:pt x="192708" y="-4004"/>
                  <a:pt x="289490" y="14695"/>
                  <a:pt x="444057" y="0"/>
                </a:cubicBezTo>
                <a:cubicBezTo>
                  <a:pt x="598624" y="-14695"/>
                  <a:pt x="653465" y="10281"/>
                  <a:pt x="860646" y="0"/>
                </a:cubicBezTo>
                <a:cubicBezTo>
                  <a:pt x="1067827" y="-10281"/>
                  <a:pt x="1182410" y="8845"/>
                  <a:pt x="1373372" y="0"/>
                </a:cubicBezTo>
                <a:cubicBezTo>
                  <a:pt x="1393613" y="187948"/>
                  <a:pt x="1371349" y="225866"/>
                  <a:pt x="1373372" y="393121"/>
                </a:cubicBezTo>
                <a:cubicBezTo>
                  <a:pt x="1375395" y="560376"/>
                  <a:pt x="1360441" y="711561"/>
                  <a:pt x="1373372" y="823881"/>
                </a:cubicBezTo>
                <a:cubicBezTo>
                  <a:pt x="1386303" y="936201"/>
                  <a:pt x="1359450" y="1088911"/>
                  <a:pt x="1373372" y="1254641"/>
                </a:cubicBezTo>
                <a:cubicBezTo>
                  <a:pt x="1153259" y="1280358"/>
                  <a:pt x="1037278" y="1218707"/>
                  <a:pt x="915581" y="1254641"/>
                </a:cubicBezTo>
                <a:cubicBezTo>
                  <a:pt x="793884" y="1290575"/>
                  <a:pt x="584693" y="1217891"/>
                  <a:pt x="485258" y="1254641"/>
                </a:cubicBezTo>
                <a:cubicBezTo>
                  <a:pt x="385823" y="1291391"/>
                  <a:pt x="238049" y="1214695"/>
                  <a:pt x="0" y="1254641"/>
                </a:cubicBezTo>
                <a:cubicBezTo>
                  <a:pt x="-43150" y="1103926"/>
                  <a:pt x="17528" y="974086"/>
                  <a:pt x="0" y="823881"/>
                </a:cubicBezTo>
                <a:cubicBezTo>
                  <a:pt x="-17528" y="673676"/>
                  <a:pt x="44623" y="570077"/>
                  <a:pt x="0" y="393121"/>
                </a:cubicBezTo>
                <a:cubicBezTo>
                  <a:pt x="-44623" y="216165"/>
                  <a:pt x="1259" y="163992"/>
                  <a:pt x="0" y="0"/>
                </a:cubicBezTo>
                <a:close/>
              </a:path>
            </a:pathLst>
          </a:custGeom>
          <a:noFill/>
          <a:ln>
            <a:prstDash val="lgDash"/>
            <a:extLst>
              <a:ext uri="{C807C97D-BFC1-408E-A445-0C87EB9F89A2}">
                <ask:lineSketchStyleProps xmlns:ask="http://schemas.microsoft.com/office/drawing/2018/sketchyshapes" sd="25060125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982D578A-6700-4410-8049-9BE236D76870}"/>
              </a:ext>
            </a:extLst>
          </p:cNvPr>
          <p:cNvCxnSpPr/>
          <p:nvPr/>
        </p:nvCxnSpPr>
        <p:spPr>
          <a:xfrm flipV="1">
            <a:off x="6847367" y="1270591"/>
            <a:ext cx="2057401" cy="186069"/>
          </a:xfrm>
          <a:prstGeom prst="straightConnector1">
            <a:avLst/>
          </a:prstGeom>
          <a:ln w="9525">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632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6A0E39-3897-43F4-A252-E1FE9570CED7}"/>
              </a:ext>
            </a:extLst>
          </p:cNvPr>
          <p:cNvSpPr>
            <a:spLocks noGrp="1"/>
          </p:cNvSpPr>
          <p:nvPr>
            <p:ph type="title"/>
          </p:nvPr>
        </p:nvSpPr>
        <p:spPr>
          <a:xfrm>
            <a:off x="0" y="3609474"/>
            <a:ext cx="4235116" cy="953001"/>
          </a:xfrm>
          <a:solidFill>
            <a:srgbClr val="FFC000"/>
          </a:solidFill>
        </p:spPr>
        <p:txBody>
          <a:bodyPr/>
          <a:lstStyle/>
          <a:p>
            <a:pPr algn="r"/>
            <a:r>
              <a:rPr lang="en-US"/>
              <a:t>Discussion</a:t>
            </a:r>
          </a:p>
        </p:txBody>
      </p:sp>
      <p:sp>
        <p:nvSpPr>
          <p:cNvPr id="5" name="Text Placeholder 4">
            <a:extLst>
              <a:ext uri="{FF2B5EF4-FFF2-40B4-BE49-F238E27FC236}">
                <a16:creationId xmlns:a16="http://schemas.microsoft.com/office/drawing/2014/main" id="{6D596058-AE89-42FB-8085-B1341550F84D}"/>
              </a:ext>
            </a:extLst>
          </p:cNvPr>
          <p:cNvSpPr>
            <a:spLocks noGrp="1"/>
          </p:cNvSpPr>
          <p:nvPr>
            <p:ph type="body" idx="1"/>
          </p:nvPr>
        </p:nvSpPr>
        <p:spPr/>
        <p:txBody>
          <a:bodyPr/>
          <a:lstStyle/>
          <a:p>
            <a:endParaRPr lang="en-US"/>
          </a:p>
        </p:txBody>
      </p:sp>
      <p:graphicFrame>
        <p:nvGraphicFramePr>
          <p:cNvPr id="6" name="Diagram 5">
            <a:extLst>
              <a:ext uri="{FF2B5EF4-FFF2-40B4-BE49-F238E27FC236}">
                <a16:creationId xmlns:a16="http://schemas.microsoft.com/office/drawing/2014/main" id="{AA06051C-D191-4106-9E98-6D7B9AEA1E8C}"/>
              </a:ext>
            </a:extLst>
          </p:cNvPr>
          <p:cNvGraphicFramePr/>
          <p:nvPr>
            <p:extLst>
              <p:ext uri="{D42A27DB-BD31-4B8C-83A1-F6EECF244321}">
                <p14:modId xmlns:p14="http://schemas.microsoft.com/office/powerpoint/2010/main" val="2394591170"/>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Table 7">
            <a:extLst>
              <a:ext uri="{FF2B5EF4-FFF2-40B4-BE49-F238E27FC236}">
                <a16:creationId xmlns:a16="http://schemas.microsoft.com/office/drawing/2014/main" id="{153F9EDD-904F-4542-9EE0-DB5229996E94}"/>
              </a:ext>
            </a:extLst>
          </p:cNvPr>
          <p:cNvGraphicFramePr>
            <a:graphicFrameLocks noGrp="1"/>
          </p:cNvGraphicFramePr>
          <p:nvPr>
            <p:extLst>
              <p:ext uri="{D42A27DB-BD31-4B8C-83A1-F6EECF244321}">
                <p14:modId xmlns:p14="http://schemas.microsoft.com/office/powerpoint/2010/main" val="3871798857"/>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36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627636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8E74F9-63EC-4435-BE4E-9B435AA4BC8B}"/>
              </a:ext>
            </a:extLst>
          </p:cNvPr>
          <p:cNvSpPr>
            <a:spLocks noGrp="1"/>
          </p:cNvSpPr>
          <p:nvPr>
            <p:ph type="title"/>
          </p:nvPr>
        </p:nvSpPr>
        <p:spPr/>
        <p:txBody>
          <a:bodyPr/>
          <a:lstStyle/>
          <a:p>
            <a:r>
              <a:rPr lang="en-US"/>
              <a:t>Discussion</a:t>
            </a:r>
          </a:p>
        </p:txBody>
      </p:sp>
      <p:sp>
        <p:nvSpPr>
          <p:cNvPr id="2" name="Text Placeholder 1">
            <a:extLst>
              <a:ext uri="{FF2B5EF4-FFF2-40B4-BE49-F238E27FC236}">
                <a16:creationId xmlns:a16="http://schemas.microsoft.com/office/drawing/2014/main" id="{EDAAC548-6C42-486D-9D90-DEAE1801DCD0}"/>
              </a:ext>
            </a:extLst>
          </p:cNvPr>
          <p:cNvSpPr>
            <a:spLocks noGrp="1"/>
          </p:cNvSpPr>
          <p:nvPr>
            <p:ph type="body" idx="1"/>
          </p:nvPr>
        </p:nvSpPr>
        <p:spPr>
          <a:xfrm>
            <a:off x="839788" y="1002371"/>
            <a:ext cx="5157787" cy="823912"/>
          </a:xfrm>
        </p:spPr>
        <p:txBody>
          <a:bodyPr/>
          <a:lstStyle/>
          <a:p>
            <a:r>
              <a:rPr lang="en-US"/>
              <a:t>Conclusions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8210BC-8C27-4999-B0A3-0FA54724B7B4}"/>
                  </a:ext>
                </a:extLst>
              </p:cNvPr>
              <p:cNvSpPr>
                <a:spLocks noGrp="1"/>
              </p:cNvSpPr>
              <p:nvPr>
                <p:ph sz="half" idx="2"/>
              </p:nvPr>
            </p:nvSpPr>
            <p:spPr>
              <a:xfrm>
                <a:off x="839788" y="1826283"/>
                <a:ext cx="5157787" cy="3684588"/>
              </a:xfrm>
            </p:spPr>
            <p:txBody>
              <a:bodyPr>
                <a:normAutofit/>
              </a:bodyPr>
              <a:lstStyle/>
              <a:p>
                <a:r>
                  <a:rPr lang="en-US"/>
                  <a:t>Implemented location-routing problem considering construction of terminals to support electric vehicles of variable range</a:t>
                </a:r>
              </a:p>
              <a:p>
                <a:r>
                  <a:rPr lang="en-US"/>
                  <a:t>Most important “tuning parameter” for our algorithm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𝑏𝑎𝑡𝑡𝑒𝑟𝑦</m:t>
                        </m:r>
                        <m:r>
                          <a:rPr lang="en-US" b="0" i="1" smtClean="0">
                            <a:latin typeface="Cambria Math" panose="02040503050406030204" pitchFamily="18" charset="0"/>
                          </a:rPr>
                          <m:t>,</m:t>
                        </m:r>
                        <m:r>
                          <a:rPr lang="en-US" b="0" i="1" smtClean="0">
                            <a:latin typeface="Cambria Math" panose="02040503050406030204" pitchFamily="18" charset="0"/>
                          </a:rPr>
                          <m:t>𝑗</m:t>
                        </m:r>
                      </m:sub>
                    </m:sSub>
                  </m:oMath>
                </a14:m>
                <a:endParaRPr lang="en-US"/>
              </a:p>
            </p:txBody>
          </p:sp>
        </mc:Choice>
        <mc:Fallback xmlns="">
          <p:sp>
            <p:nvSpPr>
              <p:cNvPr id="3" name="Content Placeholder 2">
                <a:extLst>
                  <a:ext uri="{FF2B5EF4-FFF2-40B4-BE49-F238E27FC236}">
                    <a16:creationId xmlns:a16="http://schemas.microsoft.com/office/drawing/2014/main" id="{EB8210BC-8C27-4999-B0A3-0FA54724B7B4}"/>
                  </a:ext>
                </a:extLst>
              </p:cNvPr>
              <p:cNvSpPr>
                <a:spLocks noGrp="1" noRot="1" noChangeAspect="1" noMove="1" noResize="1" noEditPoints="1" noAdjustHandles="1" noChangeArrowheads="1" noChangeShapeType="1" noTextEdit="1"/>
              </p:cNvSpPr>
              <p:nvPr>
                <p:ph sz="half" idx="2"/>
              </p:nvPr>
            </p:nvSpPr>
            <p:spPr>
              <a:xfrm>
                <a:off x="839788" y="1826283"/>
                <a:ext cx="5157787" cy="3684588"/>
              </a:xfrm>
              <a:blipFill>
                <a:blip r:embed="rId3"/>
                <a:stretch>
                  <a:fillRect l="-2128" t="-2815"/>
                </a:stretch>
              </a:blipFill>
            </p:spPr>
            <p:txBody>
              <a:bodyPr/>
              <a:lstStyle/>
              <a:p>
                <a:r>
                  <a:rPr lang="en-US">
                    <a:noFill/>
                  </a:rPr>
                  <a:t> </a:t>
                </a:r>
              </a:p>
            </p:txBody>
          </p:sp>
        </mc:Fallback>
      </mc:AlternateContent>
      <p:sp>
        <p:nvSpPr>
          <p:cNvPr id="8" name="Text Placeholder 7">
            <a:extLst>
              <a:ext uri="{FF2B5EF4-FFF2-40B4-BE49-F238E27FC236}">
                <a16:creationId xmlns:a16="http://schemas.microsoft.com/office/drawing/2014/main" id="{ED2D19B7-C770-4128-A551-187A4BBB5967}"/>
              </a:ext>
            </a:extLst>
          </p:cNvPr>
          <p:cNvSpPr>
            <a:spLocks noGrp="1"/>
          </p:cNvSpPr>
          <p:nvPr>
            <p:ph type="body" sz="quarter" idx="3"/>
          </p:nvPr>
        </p:nvSpPr>
        <p:spPr>
          <a:xfrm>
            <a:off x="6172200" y="1002371"/>
            <a:ext cx="5183188" cy="823912"/>
          </a:xfrm>
        </p:spPr>
        <p:txBody>
          <a:bodyPr/>
          <a:lstStyle/>
          <a:p>
            <a:r>
              <a:rPr lang="en-US"/>
              <a:t>Limitations and Proposed Future Work</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B6030F9-9501-4ECA-B2A7-3C74CD884FB8}"/>
                  </a:ext>
                </a:extLst>
              </p:cNvPr>
              <p:cNvSpPr>
                <a:spLocks noGrp="1"/>
              </p:cNvSpPr>
              <p:nvPr>
                <p:ph sz="quarter" idx="4"/>
              </p:nvPr>
            </p:nvSpPr>
            <p:spPr>
              <a:xfrm>
                <a:off x="6172200" y="1826283"/>
                <a:ext cx="5183188" cy="3684588"/>
              </a:xfrm>
            </p:spPr>
            <p:txBody>
              <a:bodyPr>
                <a:normAutofit/>
              </a:bodyPr>
              <a:lstStyle/>
              <a:p>
                <a:r>
                  <a:rPr lang="en-US"/>
                  <a:t>Only one subtour per terminal</a:t>
                </a:r>
              </a:p>
              <a:p>
                <a:r>
                  <a:rPr lang="en-US"/>
                  <a:t>No consideration for charging time</a:t>
                </a:r>
              </a:p>
              <a:p>
                <a:r>
                  <a:rPr lang="en-US"/>
                  <a:t>Simplified distance metric</a:t>
                </a:r>
              </a:p>
              <a:p>
                <a:r>
                  <a:rPr lang="en-US"/>
                  <a:t>Improve methodology for updating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𝑗</m:t>
                        </m:r>
                      </m:sub>
                    </m:sSub>
                  </m:oMath>
                </a14:m>
                <a:endParaRPr lang="en-US"/>
              </a:p>
              <a:p>
                <a:r>
                  <a:rPr lang="en-US"/>
                  <a:t>Computational complexity (LR)</a:t>
                </a:r>
              </a:p>
              <a:p>
                <a:endParaRPr lang="en-US"/>
              </a:p>
            </p:txBody>
          </p:sp>
        </mc:Choice>
        <mc:Fallback xmlns="">
          <p:sp>
            <p:nvSpPr>
              <p:cNvPr id="9" name="Content Placeholder 8">
                <a:extLst>
                  <a:ext uri="{FF2B5EF4-FFF2-40B4-BE49-F238E27FC236}">
                    <a16:creationId xmlns:a16="http://schemas.microsoft.com/office/drawing/2014/main" id="{9B6030F9-9501-4ECA-B2A7-3C74CD884FB8}"/>
                  </a:ext>
                </a:extLst>
              </p:cNvPr>
              <p:cNvSpPr>
                <a:spLocks noGrp="1" noRot="1" noChangeAspect="1" noMove="1" noResize="1" noEditPoints="1" noAdjustHandles="1" noChangeArrowheads="1" noChangeShapeType="1" noTextEdit="1"/>
              </p:cNvSpPr>
              <p:nvPr>
                <p:ph sz="quarter" idx="4"/>
              </p:nvPr>
            </p:nvSpPr>
            <p:spPr>
              <a:xfrm>
                <a:off x="6172200" y="1826283"/>
                <a:ext cx="5183188" cy="3684588"/>
              </a:xfrm>
              <a:blipFill>
                <a:blip r:embed="rId4"/>
                <a:stretch>
                  <a:fillRect l="-2118" t="-2815"/>
                </a:stretch>
              </a:blipFill>
            </p:spPr>
            <p:txBody>
              <a:bodyPr/>
              <a:lstStyle/>
              <a:p>
                <a:r>
                  <a:rPr lang="en-US">
                    <a:noFill/>
                  </a:rPr>
                  <a:t> </a:t>
                </a:r>
              </a:p>
            </p:txBody>
          </p:sp>
        </mc:Fallback>
      </mc:AlternateContent>
      <p:graphicFrame>
        <p:nvGraphicFramePr>
          <p:cNvPr id="6" name="Diagram 5">
            <a:extLst>
              <a:ext uri="{FF2B5EF4-FFF2-40B4-BE49-F238E27FC236}">
                <a16:creationId xmlns:a16="http://schemas.microsoft.com/office/drawing/2014/main" id="{7F66A9FD-187D-4673-9641-97709E096C0A}"/>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Table 7">
            <a:extLst>
              <a:ext uri="{FF2B5EF4-FFF2-40B4-BE49-F238E27FC236}">
                <a16:creationId xmlns:a16="http://schemas.microsoft.com/office/drawing/2014/main" id="{00A07DF6-418C-45F1-B639-442D742D3A05}"/>
              </a:ext>
            </a:extLst>
          </p:cNvPr>
          <p:cNvGraphicFramePr>
            <a:graphicFrameLocks noGrp="1"/>
          </p:cNvGraphicFramePr>
          <p:nvPr>
            <p:extLst>
              <p:ext uri="{D42A27DB-BD31-4B8C-83A1-F6EECF244321}">
                <p14:modId xmlns:p14="http://schemas.microsoft.com/office/powerpoint/2010/main" val="4278585657"/>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37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pic>
        <p:nvPicPr>
          <p:cNvPr id="10" name="Picture 2">
            <a:extLst>
              <a:ext uri="{FF2B5EF4-FFF2-40B4-BE49-F238E27FC236}">
                <a16:creationId xmlns:a16="http://schemas.microsoft.com/office/drawing/2014/main" id="{6AB6FAA3-AD06-CF49-B4A5-B096F6421A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94427" y="3150430"/>
            <a:ext cx="4804356" cy="2920424"/>
          </a:xfrm>
          <a:prstGeom prst="rect">
            <a:avLst/>
          </a:prstGeom>
          <a:noFill/>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xtLst>
            <a:ext uri="{909E8E84-426E-40DD-AFC4-6F175D3DCCD1}">
              <a14:hiddenFill xmlns:a14="http://schemas.microsoft.com/office/drawing/2010/main">
                <a:solidFill>
                  <a:srgbClr val="FFFFFF"/>
                </a:solidFill>
              </a14:hiddenFill>
            </a:ext>
          </a:extLst>
        </p:spPr>
      </p:pic>
      <p:pic>
        <p:nvPicPr>
          <p:cNvPr id="11" name="Picture 10" descr="A screenshot of a cell phone&#10;&#10;Description automatically generated">
            <a:extLst>
              <a:ext uri="{FF2B5EF4-FFF2-40B4-BE49-F238E27FC236}">
                <a16:creationId xmlns:a16="http://schemas.microsoft.com/office/drawing/2014/main" id="{544D0FA1-A41A-C848-BF04-C01D132DF27D}"/>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71525" y="1603359"/>
            <a:ext cx="3248507" cy="4130435"/>
          </a:xfrm>
          <a:prstGeom prst="rect">
            <a:avLst/>
          </a:prstGeom>
          <a:solidFill>
            <a:schemeClr val="bg1"/>
          </a:solidFill>
          <a:ln w="28575">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2195247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9147-E46C-4D27-BEAD-15C877EBC78D}"/>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69323B5B-2407-47C1-8293-BEF89D33E59C}"/>
              </a:ext>
            </a:extLst>
          </p:cNvPr>
          <p:cNvSpPr>
            <a:spLocks noGrp="1"/>
          </p:cNvSpPr>
          <p:nvPr>
            <p:ph idx="1"/>
          </p:nvPr>
        </p:nvSpPr>
        <p:spPr/>
        <p:txBody>
          <a:bodyPr>
            <a:normAutofit fontScale="92500" lnSpcReduction="10000"/>
          </a:bodyPr>
          <a:lstStyle/>
          <a:p>
            <a:r>
              <a:rPr lang="en-US"/>
              <a:t>[1] </a:t>
            </a:r>
            <a:r>
              <a:rPr lang="en-US">
                <a:hlinkClick r:id="rId2"/>
              </a:rPr>
              <a:t>https://missionfinancialservices.net/fully-electric-semi-trucks-the-future-of-trucking/</a:t>
            </a:r>
            <a:endParaRPr lang="en-US"/>
          </a:p>
          <a:p>
            <a:r>
              <a:rPr lang="en-US"/>
              <a:t>[2] He, Fang, et al. "Optimal deployment of public charging stations for plug-in hybrid electric vehicles." Transportation Research Part B: Methodological 47 (2013): 87-91.</a:t>
            </a:r>
          </a:p>
          <a:p>
            <a:r>
              <a:rPr lang="en-US"/>
              <a:t>[3] The Location Optimization of Electric Vehicle Charging Stations Considering Charging Behavior- Tian, Hou, Gu, Gu, and Yao, 2018 (Simulation)</a:t>
            </a:r>
          </a:p>
          <a:p>
            <a:r>
              <a:rPr lang="en-US"/>
              <a:t>[4] Zhang, K., Lu, L., Lei, C., Zhu, H., &amp; Ouyang, Y. (2018). Dynamic operations and pricing of electric unmanned aerial vehicle systems and power networks. Transportation Research Part C: Emerging Technologies, 92, 472-485.</a:t>
            </a:r>
          </a:p>
          <a:p>
            <a:pPr marL="0" indent="0">
              <a:buNone/>
            </a:pPr>
            <a:endParaRPr lang="en-US"/>
          </a:p>
          <a:p>
            <a:endParaRPr lang="en-US"/>
          </a:p>
        </p:txBody>
      </p:sp>
      <p:graphicFrame>
        <p:nvGraphicFramePr>
          <p:cNvPr id="7" name="Diagram 6">
            <a:extLst>
              <a:ext uri="{FF2B5EF4-FFF2-40B4-BE49-F238E27FC236}">
                <a16:creationId xmlns:a16="http://schemas.microsoft.com/office/drawing/2014/main" id="{3FC1025A-8078-496E-BB05-A7A0B692BFD4}"/>
              </a:ext>
            </a:extLst>
          </p:cNvPr>
          <p:cNvGraphicFramePr/>
          <p:nvPr>
            <p:extLst>
              <p:ext uri="{D42A27DB-BD31-4B8C-83A1-F6EECF244321}">
                <p14:modId xmlns:p14="http://schemas.microsoft.com/office/powerpoint/2010/main" val="1097811106"/>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Table 7">
            <a:extLst>
              <a:ext uri="{FF2B5EF4-FFF2-40B4-BE49-F238E27FC236}">
                <a16:creationId xmlns:a16="http://schemas.microsoft.com/office/drawing/2014/main" id="{4CCF2D80-CA61-4F68-9A1B-F42F81FFDD47}"/>
              </a:ext>
            </a:extLst>
          </p:cNvPr>
          <p:cNvGraphicFramePr>
            <a:graphicFrameLocks noGrp="1"/>
          </p:cNvGraphicFramePr>
          <p:nvPr>
            <p:extLst>
              <p:ext uri="{D42A27DB-BD31-4B8C-83A1-F6EECF244321}">
                <p14:modId xmlns:p14="http://schemas.microsoft.com/office/powerpoint/2010/main" val="859138223"/>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38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173795745"/>
      </p:ext>
    </p:extLst>
  </p:cSld>
  <p:clrMapOvr>
    <a:masterClrMapping/>
  </p:clrMapOvr>
  <mc:AlternateContent xmlns:mc="http://schemas.openxmlformats.org/markup-compatibility/2006" xmlns:p14="http://schemas.microsoft.com/office/powerpoint/2010/main">
    <mc:Choice Requires="p14">
      <p:transition spd="slow" p14:dur="2000" advTm="2260"/>
    </mc:Choice>
    <mc:Fallback xmlns="">
      <p:transition spd="slow" advTm="226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9147-E46C-4D27-BEAD-15C877EBC78D}"/>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69323B5B-2407-47C1-8293-BEF89D33E59C}"/>
              </a:ext>
            </a:extLst>
          </p:cNvPr>
          <p:cNvSpPr>
            <a:spLocks noGrp="1"/>
          </p:cNvSpPr>
          <p:nvPr>
            <p:ph idx="1"/>
          </p:nvPr>
        </p:nvSpPr>
        <p:spPr/>
        <p:txBody>
          <a:bodyPr>
            <a:normAutofit/>
          </a:bodyPr>
          <a:lstStyle/>
          <a:p>
            <a:r>
              <a:rPr lang="en-US"/>
              <a:t>[5] Laporte G., Nobert Y., Pelletier P. (1983). Hamiltonian Location Problems. Eur J </a:t>
            </a:r>
            <a:r>
              <a:rPr lang="en-US" err="1"/>
              <a:t>Oper</a:t>
            </a:r>
            <a:r>
              <a:rPr lang="en-US"/>
              <a:t> Res, 12(1), 82–89.</a:t>
            </a:r>
          </a:p>
          <a:p>
            <a:r>
              <a:rPr lang="en-US"/>
              <a:t>[6] Laporte G., </a:t>
            </a:r>
            <a:r>
              <a:rPr lang="en-US" err="1"/>
              <a:t>Dejax</a:t>
            </a:r>
            <a:r>
              <a:rPr lang="en-US"/>
              <a:t> P.J. (1989). Dynamic location-routing problems. Journal of the Operational Research Society, 40(5), 471-482.</a:t>
            </a:r>
          </a:p>
          <a:p>
            <a:endParaRPr lang="en-US"/>
          </a:p>
        </p:txBody>
      </p:sp>
      <p:graphicFrame>
        <p:nvGraphicFramePr>
          <p:cNvPr id="7" name="Diagram 6">
            <a:extLst>
              <a:ext uri="{FF2B5EF4-FFF2-40B4-BE49-F238E27FC236}">
                <a16:creationId xmlns:a16="http://schemas.microsoft.com/office/drawing/2014/main" id="{90FA5C1B-AB95-4374-9799-7AF435833C31}"/>
              </a:ext>
            </a:extLst>
          </p:cNvPr>
          <p:cNvGraphicFramePr/>
          <p:nvPr>
            <p:extLst>
              <p:ext uri="{D42A27DB-BD31-4B8C-83A1-F6EECF244321}">
                <p14:modId xmlns:p14="http://schemas.microsoft.com/office/powerpoint/2010/main" val="1097811106"/>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Table 7">
            <a:extLst>
              <a:ext uri="{FF2B5EF4-FFF2-40B4-BE49-F238E27FC236}">
                <a16:creationId xmlns:a16="http://schemas.microsoft.com/office/drawing/2014/main" id="{BAFA9383-30FD-4F55-AEEC-5B97390B0921}"/>
              </a:ext>
            </a:extLst>
          </p:cNvPr>
          <p:cNvGraphicFramePr>
            <a:graphicFrameLocks noGrp="1"/>
          </p:cNvGraphicFramePr>
          <p:nvPr>
            <p:extLst>
              <p:ext uri="{D42A27DB-BD31-4B8C-83A1-F6EECF244321}">
                <p14:modId xmlns:p14="http://schemas.microsoft.com/office/powerpoint/2010/main" val="3934458502"/>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39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2611505352"/>
      </p:ext>
    </p:extLst>
  </p:cSld>
  <p:clrMapOvr>
    <a:masterClrMapping/>
  </p:clrMapOvr>
  <mc:AlternateContent xmlns:mc="http://schemas.openxmlformats.org/markup-compatibility/2006" xmlns:p14="http://schemas.microsoft.com/office/powerpoint/2010/main">
    <mc:Choice Requires="p14">
      <p:transition spd="slow" p14:dur="2000" advTm="2260"/>
    </mc:Choice>
    <mc:Fallback xmlns="">
      <p:transition spd="slow" advTm="226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B9147-E46C-4D27-BEAD-15C877EBC78D}"/>
              </a:ext>
            </a:extLst>
          </p:cNvPr>
          <p:cNvSpPr>
            <a:spLocks noGrp="1"/>
          </p:cNvSpPr>
          <p:nvPr>
            <p:ph type="title"/>
          </p:nvPr>
        </p:nvSpPr>
        <p:spPr/>
        <p:txBody>
          <a:bodyPr/>
          <a:lstStyle/>
          <a:p>
            <a:r>
              <a:rPr lang="en-US"/>
              <a:t>Project Objectives</a:t>
            </a:r>
          </a:p>
        </p:txBody>
      </p:sp>
      <p:sp>
        <p:nvSpPr>
          <p:cNvPr id="3" name="Content Placeholder 2">
            <a:extLst>
              <a:ext uri="{FF2B5EF4-FFF2-40B4-BE49-F238E27FC236}">
                <a16:creationId xmlns:a16="http://schemas.microsoft.com/office/drawing/2014/main" id="{69323B5B-2407-47C1-8293-BEF89D33E59C}"/>
              </a:ext>
            </a:extLst>
          </p:cNvPr>
          <p:cNvSpPr>
            <a:spLocks noGrp="1"/>
          </p:cNvSpPr>
          <p:nvPr>
            <p:ph idx="1"/>
          </p:nvPr>
        </p:nvSpPr>
        <p:spPr>
          <a:xfrm>
            <a:off x="838200" y="1825625"/>
            <a:ext cx="6364804" cy="4351338"/>
          </a:xfrm>
        </p:spPr>
        <p:txBody>
          <a:bodyPr/>
          <a:lstStyle/>
          <a:p>
            <a:pPr marL="0" indent="0">
              <a:buNone/>
            </a:pPr>
            <a:r>
              <a:rPr lang="en-US"/>
              <a:t>The objective of this research project is to:</a:t>
            </a:r>
          </a:p>
          <a:p>
            <a:pPr lvl="1"/>
            <a:r>
              <a:rPr lang="en-US"/>
              <a:t>Learn how to implement coupled variants of the routing and facility location models learned in class</a:t>
            </a:r>
          </a:p>
          <a:p>
            <a:pPr lvl="1"/>
            <a:r>
              <a:rPr lang="en-US"/>
              <a:t>Explore tradeoffs between:</a:t>
            </a:r>
          </a:p>
          <a:p>
            <a:pPr lvl="2"/>
            <a:r>
              <a:rPr lang="en-US"/>
              <a:t>Route efficiency </a:t>
            </a:r>
          </a:p>
          <a:p>
            <a:pPr lvl="2"/>
            <a:r>
              <a:rPr lang="en-US"/>
              <a:t>Cost of installation and operation of new recharging infrastructure</a:t>
            </a:r>
          </a:p>
          <a:p>
            <a:pPr lvl="1"/>
            <a:endParaRPr lang="en-US"/>
          </a:p>
        </p:txBody>
      </p:sp>
      <p:graphicFrame>
        <p:nvGraphicFramePr>
          <p:cNvPr id="5" name="Table 7">
            <a:extLst>
              <a:ext uri="{FF2B5EF4-FFF2-40B4-BE49-F238E27FC236}">
                <a16:creationId xmlns:a16="http://schemas.microsoft.com/office/drawing/2014/main" id="{0E104DEF-7CB6-4E04-8CC5-FE3940D63719}"/>
              </a:ext>
            </a:extLst>
          </p:cNvPr>
          <p:cNvGraphicFramePr>
            <a:graphicFrameLocks noGrp="1"/>
          </p:cNvGraphicFramePr>
          <p:nvPr>
            <p:extLst>
              <p:ext uri="{D42A27DB-BD31-4B8C-83A1-F6EECF244321}">
                <p14:modId xmlns:p14="http://schemas.microsoft.com/office/powerpoint/2010/main" val="1792564327"/>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4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graphicFrame>
        <p:nvGraphicFramePr>
          <p:cNvPr id="6" name="Diagram 5">
            <a:extLst>
              <a:ext uri="{FF2B5EF4-FFF2-40B4-BE49-F238E27FC236}">
                <a16:creationId xmlns:a16="http://schemas.microsoft.com/office/drawing/2014/main" id="{02FBFA12-3C1C-4CDB-9AC1-E450600A3BB0}"/>
              </a:ext>
            </a:extLst>
          </p:cNvPr>
          <p:cNvGraphicFramePr/>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0622801"/>
      </p:ext>
    </p:extLst>
  </p:cSld>
  <p:clrMapOvr>
    <a:masterClrMapping/>
  </p:clrMapOvr>
  <mc:AlternateContent xmlns:mc="http://schemas.openxmlformats.org/markup-compatibility/2006" xmlns:p14="http://schemas.microsoft.com/office/powerpoint/2010/main">
    <mc:Choice Requires="p14">
      <p:transition spd="slow" p14:dur="2000" advTm="16477"/>
    </mc:Choice>
    <mc:Fallback xmlns="">
      <p:transition spd="slow" advTm="16477"/>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9E4A3-05D7-466C-A5D8-C48E82278304}"/>
              </a:ext>
            </a:extLst>
          </p:cNvPr>
          <p:cNvSpPr>
            <a:spLocks noGrp="1"/>
          </p:cNvSpPr>
          <p:nvPr>
            <p:ph type="title"/>
          </p:nvPr>
        </p:nvSpPr>
        <p:spPr>
          <a:xfrm>
            <a:off x="0" y="3543300"/>
            <a:ext cx="8605157" cy="1019175"/>
          </a:xfrm>
          <a:solidFill>
            <a:srgbClr val="FFC000"/>
          </a:solidFill>
        </p:spPr>
        <p:txBody>
          <a:bodyPr/>
          <a:lstStyle/>
          <a:p>
            <a:pPr algn="r"/>
            <a:r>
              <a:rPr lang="en-US"/>
              <a:t>Thank you for your time!</a:t>
            </a:r>
          </a:p>
        </p:txBody>
      </p:sp>
      <p:sp>
        <p:nvSpPr>
          <p:cNvPr id="3" name="Text Placeholder 2">
            <a:extLst>
              <a:ext uri="{FF2B5EF4-FFF2-40B4-BE49-F238E27FC236}">
                <a16:creationId xmlns:a16="http://schemas.microsoft.com/office/drawing/2014/main" id="{9A0E0A98-CE7E-4FBD-AFD0-CFC51E5EF380}"/>
              </a:ext>
            </a:extLst>
          </p:cNvPr>
          <p:cNvSpPr>
            <a:spLocks noGrp="1"/>
          </p:cNvSpPr>
          <p:nvPr>
            <p:ph type="body" idx="1"/>
          </p:nvPr>
        </p:nvSpPr>
        <p:spPr/>
        <p:txBody>
          <a:bodyPr/>
          <a:lstStyle/>
          <a:p>
            <a:r>
              <a:rPr lang="en-US"/>
              <a:t>We welcome any questions.  And cannot give discounts.</a:t>
            </a:r>
          </a:p>
        </p:txBody>
      </p:sp>
    </p:spTree>
    <p:extLst>
      <p:ext uri="{BB962C8B-B14F-4D97-AF65-F5344CB8AC3E}">
        <p14:creationId xmlns:p14="http://schemas.microsoft.com/office/powerpoint/2010/main" val="41761651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821C-FB81-4A65-A207-DE7D79A56C87}"/>
              </a:ext>
            </a:extLst>
          </p:cNvPr>
          <p:cNvSpPr>
            <a:spLocks noGrp="1"/>
          </p:cNvSpPr>
          <p:nvPr>
            <p:ph type="title"/>
          </p:nvPr>
        </p:nvSpPr>
        <p:spPr/>
        <p:txBody>
          <a:bodyPr>
            <a:noAutofit/>
          </a:bodyPr>
          <a:lstStyle/>
          <a:p>
            <a:r>
              <a:rPr lang="en-US" sz="3200"/>
              <a:t>Parameter search identifies that our solution is sensitive to battery but not to alpha.  This makes sense, because alpha is correlated to our TSP heuristic constraint</a:t>
            </a:r>
            <a:endParaRPr lang="en-US" sz="3200">
              <a:cs typeface="Calibri Light"/>
            </a:endParaRPr>
          </a:p>
        </p:txBody>
      </p:sp>
      <p:pic>
        <p:nvPicPr>
          <p:cNvPr id="2050" name="Picture 2">
            <a:extLst>
              <a:ext uri="{FF2B5EF4-FFF2-40B4-BE49-F238E27FC236}">
                <a16:creationId xmlns:a16="http://schemas.microsoft.com/office/drawing/2014/main" id="{BB7F2989-53B6-4B0D-A408-E49813CBE0C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18941" y="1825625"/>
            <a:ext cx="4620118"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11DBCB3-DEE4-4B86-BBC7-D5EE540851C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51010" y="1825625"/>
            <a:ext cx="442398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576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6A0E39-3897-43F4-A252-E1FE9570CED7}"/>
              </a:ext>
            </a:extLst>
          </p:cNvPr>
          <p:cNvSpPr>
            <a:spLocks noGrp="1"/>
          </p:cNvSpPr>
          <p:nvPr>
            <p:ph type="title"/>
          </p:nvPr>
        </p:nvSpPr>
        <p:spPr>
          <a:xfrm>
            <a:off x="0" y="3609474"/>
            <a:ext cx="4636168" cy="953001"/>
          </a:xfrm>
          <a:solidFill>
            <a:srgbClr val="FFC000"/>
          </a:solidFill>
        </p:spPr>
        <p:txBody>
          <a:bodyPr/>
          <a:lstStyle/>
          <a:p>
            <a:pPr algn="r"/>
            <a:r>
              <a:rPr lang="en-US"/>
              <a:t>Background</a:t>
            </a:r>
          </a:p>
        </p:txBody>
      </p:sp>
      <p:sp>
        <p:nvSpPr>
          <p:cNvPr id="5" name="Text Placeholder 4">
            <a:extLst>
              <a:ext uri="{FF2B5EF4-FFF2-40B4-BE49-F238E27FC236}">
                <a16:creationId xmlns:a16="http://schemas.microsoft.com/office/drawing/2014/main" id="{6D596058-AE89-42FB-8085-B1341550F84D}"/>
              </a:ext>
            </a:extLst>
          </p:cNvPr>
          <p:cNvSpPr>
            <a:spLocks noGrp="1"/>
          </p:cNvSpPr>
          <p:nvPr>
            <p:ph type="body" idx="1"/>
          </p:nvPr>
        </p:nvSpPr>
        <p:spPr/>
        <p:txBody>
          <a:bodyPr/>
          <a:lstStyle/>
          <a:p>
            <a:endParaRPr lang="en-US"/>
          </a:p>
        </p:txBody>
      </p:sp>
      <p:graphicFrame>
        <p:nvGraphicFramePr>
          <p:cNvPr id="6" name="Diagram 5">
            <a:extLst>
              <a:ext uri="{FF2B5EF4-FFF2-40B4-BE49-F238E27FC236}">
                <a16:creationId xmlns:a16="http://schemas.microsoft.com/office/drawing/2014/main" id="{94C369B0-2F76-4D83-8F4A-F04A7619A776}"/>
              </a:ext>
            </a:extLst>
          </p:cNvPr>
          <p:cNvGraphicFramePr/>
          <p:nvPr>
            <p:extLst>
              <p:ext uri="{D42A27DB-BD31-4B8C-83A1-F6EECF244321}">
                <p14:modId xmlns:p14="http://schemas.microsoft.com/office/powerpoint/2010/main" val="187248233"/>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Table 7">
            <a:extLst>
              <a:ext uri="{FF2B5EF4-FFF2-40B4-BE49-F238E27FC236}">
                <a16:creationId xmlns:a16="http://schemas.microsoft.com/office/drawing/2014/main" id="{D5CF5F2B-CDCF-42AF-B89B-2CA9A39F9962}"/>
              </a:ext>
            </a:extLst>
          </p:cNvPr>
          <p:cNvGraphicFramePr>
            <a:graphicFrameLocks noGrp="1"/>
          </p:cNvGraphicFramePr>
          <p:nvPr>
            <p:extLst>
              <p:ext uri="{D42A27DB-BD31-4B8C-83A1-F6EECF244321}">
                <p14:modId xmlns:p14="http://schemas.microsoft.com/office/powerpoint/2010/main" val="2007659626"/>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5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2591326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6793A-41D9-034F-9195-4FE7AD32CDE7}"/>
              </a:ext>
            </a:extLst>
          </p:cNvPr>
          <p:cNvSpPr>
            <a:spLocks noGrp="1"/>
          </p:cNvSpPr>
          <p:nvPr>
            <p:ph type="title"/>
          </p:nvPr>
        </p:nvSpPr>
        <p:spPr/>
        <p:txBody>
          <a:bodyPr/>
          <a:lstStyle/>
          <a:p>
            <a:r>
              <a:rPr lang="en-US"/>
              <a:t>Literature review</a:t>
            </a:r>
          </a:p>
        </p:txBody>
      </p:sp>
      <p:sp>
        <p:nvSpPr>
          <p:cNvPr id="3" name="Content Placeholder 2">
            <a:extLst>
              <a:ext uri="{FF2B5EF4-FFF2-40B4-BE49-F238E27FC236}">
                <a16:creationId xmlns:a16="http://schemas.microsoft.com/office/drawing/2014/main" id="{DE876D05-86A4-2543-AED2-E6B2B368C186}"/>
              </a:ext>
            </a:extLst>
          </p:cNvPr>
          <p:cNvSpPr>
            <a:spLocks noGrp="1"/>
          </p:cNvSpPr>
          <p:nvPr>
            <p:ph idx="1"/>
          </p:nvPr>
        </p:nvSpPr>
        <p:spPr>
          <a:xfrm>
            <a:off x="838200" y="1576552"/>
            <a:ext cx="10880834" cy="4298731"/>
          </a:xfrm>
        </p:spPr>
        <p:txBody>
          <a:bodyPr vert="horz" lIns="91440" tIns="45720" rIns="91440" bIns="45720" rtlCol="0" anchor="t">
            <a:normAutofit/>
          </a:bodyPr>
          <a:lstStyle/>
          <a:p>
            <a:pPr marL="0" indent="0">
              <a:buNone/>
            </a:pPr>
            <a:r>
              <a:rPr lang="en-US"/>
              <a:t>What is a Location Routing Problem (LRP)?</a:t>
            </a:r>
          </a:p>
          <a:p>
            <a:pPr lvl="1"/>
            <a:r>
              <a:rPr lang="en-US"/>
              <a:t>What is LRP trying to solve?</a:t>
            </a:r>
          </a:p>
          <a:p>
            <a:pPr marL="914400" lvl="2" indent="0">
              <a:buNone/>
            </a:pPr>
            <a:r>
              <a:rPr lang="en-US"/>
              <a:t>How many facilities to locate,</a:t>
            </a:r>
          </a:p>
          <a:p>
            <a:pPr marL="914400" lvl="2" indent="0">
              <a:buNone/>
            </a:pPr>
            <a:r>
              <a:rPr lang="en-US"/>
              <a:t>Where to locate facilities,</a:t>
            </a:r>
          </a:p>
          <a:p>
            <a:pPr marL="914400" lvl="2" indent="0">
              <a:buNone/>
            </a:pPr>
            <a:r>
              <a:rPr lang="en-US"/>
              <a:t>How to assign customers to facilities</a:t>
            </a:r>
          </a:p>
          <a:p>
            <a:pPr marL="914400" lvl="2" indent="0">
              <a:buNone/>
            </a:pPr>
            <a:r>
              <a:rPr lang="en-US"/>
              <a:t>How to route vehicles to serve customers </a:t>
            </a:r>
          </a:p>
          <a:p>
            <a:pPr lvl="1"/>
            <a:r>
              <a:rPr lang="en-US"/>
              <a:t>Two step decision making</a:t>
            </a:r>
          </a:p>
          <a:p>
            <a:pPr marL="914400" lvl="2" indent="0">
              <a:buNone/>
            </a:pPr>
            <a:r>
              <a:rPr lang="en-US" b="1"/>
              <a:t>Strategic Decision</a:t>
            </a:r>
            <a:r>
              <a:rPr lang="en-US"/>
              <a:t>: the</a:t>
            </a:r>
            <a:r>
              <a:rPr lang="en-US">
                <a:solidFill>
                  <a:srgbClr val="C00000"/>
                </a:solidFill>
              </a:rPr>
              <a:t> </a:t>
            </a:r>
            <a:r>
              <a:rPr lang="en-US">
                <a:solidFill>
                  <a:srgbClr val="FF0000"/>
                </a:solidFill>
              </a:rPr>
              <a:t>optimal number</a:t>
            </a:r>
            <a:r>
              <a:rPr lang="en-US"/>
              <a:t>, the </a:t>
            </a:r>
            <a:r>
              <a:rPr lang="en-US">
                <a:solidFill>
                  <a:srgbClr val="FF0000"/>
                </a:solidFill>
              </a:rPr>
              <a:t>capacity</a:t>
            </a:r>
            <a:r>
              <a:rPr lang="en-US"/>
              <a:t>, and the </a:t>
            </a:r>
            <a:r>
              <a:rPr lang="en-US">
                <a:solidFill>
                  <a:srgbClr val="FF0000"/>
                </a:solidFill>
              </a:rPr>
              <a:t>location</a:t>
            </a:r>
            <a:r>
              <a:rPr lang="en-US">
                <a:solidFill>
                  <a:srgbClr val="C00000"/>
                </a:solidFill>
              </a:rPr>
              <a:t> </a:t>
            </a:r>
            <a:r>
              <a:rPr lang="en-US"/>
              <a:t>of facilities </a:t>
            </a:r>
            <a:endParaRPr lang="en-US">
              <a:cs typeface="Calibri"/>
            </a:endParaRPr>
          </a:p>
          <a:p>
            <a:pPr marL="914400" lvl="2" indent="0">
              <a:buNone/>
            </a:pPr>
            <a:r>
              <a:rPr lang="en-US" b="1"/>
              <a:t>Operational Decision</a:t>
            </a:r>
            <a:r>
              <a:rPr lang="en-US"/>
              <a:t>: the </a:t>
            </a:r>
            <a:r>
              <a:rPr lang="en-US">
                <a:solidFill>
                  <a:srgbClr val="FF0000"/>
                </a:solidFill>
              </a:rPr>
              <a:t>optimal set of vehicle routes</a:t>
            </a:r>
            <a:r>
              <a:rPr lang="en-US">
                <a:solidFill>
                  <a:srgbClr val="C00000"/>
                </a:solidFill>
              </a:rPr>
              <a:t> </a:t>
            </a:r>
            <a:r>
              <a:rPr lang="en-US"/>
              <a:t>from fixed facilities decided in step 1</a:t>
            </a:r>
          </a:p>
          <a:p>
            <a:pPr lvl="1"/>
            <a:r>
              <a:rPr lang="en-US"/>
              <a:t>The main difference between LRP and what we learned in class is that we must assign optimal depot locations simultaneously to evaluating optimal routing</a:t>
            </a:r>
          </a:p>
          <a:p>
            <a:pPr lvl="2"/>
            <a:endParaRPr lang="en-US"/>
          </a:p>
        </p:txBody>
      </p:sp>
      <p:graphicFrame>
        <p:nvGraphicFramePr>
          <p:cNvPr id="4" name="Diagram 3">
            <a:extLst>
              <a:ext uri="{FF2B5EF4-FFF2-40B4-BE49-F238E27FC236}">
                <a16:creationId xmlns:a16="http://schemas.microsoft.com/office/drawing/2014/main" id="{DC6EF95F-50EB-4388-A0E7-AFD2D028C174}"/>
              </a:ext>
            </a:extLst>
          </p:cNvPr>
          <p:cNvGraphicFramePr/>
          <p:nvPr>
            <p:extLst>
              <p:ext uri="{D42A27DB-BD31-4B8C-83A1-F6EECF244321}">
                <p14:modId xmlns:p14="http://schemas.microsoft.com/office/powerpoint/2010/main" val="4152219511"/>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7">
            <a:extLst>
              <a:ext uri="{FF2B5EF4-FFF2-40B4-BE49-F238E27FC236}">
                <a16:creationId xmlns:a16="http://schemas.microsoft.com/office/drawing/2014/main" id="{72573A80-FB53-4279-96E2-081E17A1E2A3}"/>
              </a:ext>
            </a:extLst>
          </p:cNvPr>
          <p:cNvGraphicFramePr>
            <a:graphicFrameLocks noGrp="1"/>
          </p:cNvGraphicFramePr>
          <p:nvPr>
            <p:extLst>
              <p:ext uri="{D42A27DB-BD31-4B8C-83A1-F6EECF244321}">
                <p14:modId xmlns:p14="http://schemas.microsoft.com/office/powerpoint/2010/main" val="22186491"/>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6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296737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7">
            <a:extLst>
              <a:ext uri="{FF2B5EF4-FFF2-40B4-BE49-F238E27FC236}">
                <a16:creationId xmlns:a16="http://schemas.microsoft.com/office/drawing/2014/main" id="{D65C49CF-9895-427D-90A5-BCFBBFDD07D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itle 1">
            <a:extLst>
              <a:ext uri="{FF2B5EF4-FFF2-40B4-BE49-F238E27FC236}">
                <a16:creationId xmlns:a16="http://schemas.microsoft.com/office/drawing/2014/main" id="{2411ED2B-AA80-DF45-BDBF-8153749085A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Literature review</a:t>
            </a:r>
          </a:p>
        </p:txBody>
      </p:sp>
      <p:sp>
        <p:nvSpPr>
          <p:cNvPr id="10" name="Content Placeholder 2">
            <a:extLst>
              <a:ext uri="{FF2B5EF4-FFF2-40B4-BE49-F238E27FC236}">
                <a16:creationId xmlns:a16="http://schemas.microsoft.com/office/drawing/2014/main" id="{20998821-B16A-6C4E-B20A-A03813DEA6EA}"/>
              </a:ext>
            </a:extLst>
          </p:cNvPr>
          <p:cNvSpPr txBox="1">
            <a:spLocks/>
          </p:cNvSpPr>
          <p:nvPr/>
        </p:nvSpPr>
        <p:spPr>
          <a:xfrm>
            <a:off x="689465" y="1576553"/>
            <a:ext cx="10880834" cy="5680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Solution Approaches</a:t>
            </a:r>
          </a:p>
        </p:txBody>
      </p:sp>
      <p:graphicFrame>
        <p:nvGraphicFramePr>
          <p:cNvPr id="7" name="Diagram 6">
            <a:extLst>
              <a:ext uri="{FF2B5EF4-FFF2-40B4-BE49-F238E27FC236}">
                <a16:creationId xmlns:a16="http://schemas.microsoft.com/office/drawing/2014/main" id="{EA776BBE-3A9A-4420-94FF-0ACEC6C90D5E}"/>
              </a:ext>
            </a:extLst>
          </p:cNvPr>
          <p:cNvGraphicFramePr/>
          <p:nvPr>
            <p:extLst>
              <p:ext uri="{D42A27DB-BD31-4B8C-83A1-F6EECF244321}">
                <p14:modId xmlns:p14="http://schemas.microsoft.com/office/powerpoint/2010/main" val="4152219511"/>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Table 7">
            <a:extLst>
              <a:ext uri="{FF2B5EF4-FFF2-40B4-BE49-F238E27FC236}">
                <a16:creationId xmlns:a16="http://schemas.microsoft.com/office/drawing/2014/main" id="{7AF2AB8B-838B-46AE-866C-D8D91339A48C}"/>
              </a:ext>
            </a:extLst>
          </p:cNvPr>
          <p:cNvGraphicFramePr>
            <a:graphicFrameLocks noGrp="1"/>
          </p:cNvGraphicFramePr>
          <p:nvPr>
            <p:extLst>
              <p:ext uri="{D42A27DB-BD31-4B8C-83A1-F6EECF244321}">
                <p14:modId xmlns:p14="http://schemas.microsoft.com/office/powerpoint/2010/main" val="1739661274"/>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7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Tree>
    <p:extLst>
      <p:ext uri="{BB962C8B-B14F-4D97-AF65-F5344CB8AC3E}">
        <p14:creationId xmlns:p14="http://schemas.microsoft.com/office/powerpoint/2010/main" val="607712158"/>
      </p:ext>
    </p:extLst>
  </p:cSld>
  <p:clrMapOvr>
    <a:masterClrMapping/>
  </p:clrMapOvr>
  <mc:AlternateContent xmlns:mc="http://schemas.openxmlformats.org/markup-compatibility/2006" xmlns:p14="http://schemas.microsoft.com/office/powerpoint/2010/main">
    <mc:Choice Requires="p14">
      <p:transition spd="slow" p14:dur="2000" advTm="41909"/>
    </mc:Choice>
    <mc:Fallback xmlns="">
      <p:transition spd="slow" advTm="4190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F38F0AA-D29E-2548-B8C5-8E3D8F58D0BA}"/>
              </a:ext>
            </a:extLst>
          </p:cNvPr>
          <p:cNvSpPr txBox="1">
            <a:spLocks/>
          </p:cNvSpPr>
          <p:nvPr/>
        </p:nvSpPr>
        <p:spPr>
          <a:xfrm>
            <a:off x="838200" y="1576552"/>
            <a:ext cx="6132226" cy="2635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Exact Solution</a:t>
            </a:r>
          </a:p>
          <a:p>
            <a:pPr lvl="1"/>
            <a:r>
              <a:rPr lang="en-US"/>
              <a:t>A number of exact algorithms were presented in Laporte’s (1983) paper. [5] </a:t>
            </a:r>
          </a:p>
          <a:p>
            <a:pPr lvl="1"/>
            <a:r>
              <a:rPr lang="en-US"/>
              <a:t>Integer programming exact algorithms (Laporte, 1989) [6]</a:t>
            </a:r>
          </a:p>
          <a:p>
            <a:pPr marL="457200" lvl="1" indent="0">
              <a:buNone/>
            </a:pPr>
            <a:endParaRPr lang="en-US"/>
          </a:p>
          <a:p>
            <a:pPr marL="457200" lvl="1" indent="0">
              <a:buNone/>
            </a:pPr>
            <a:endParaRPr lang="en-US"/>
          </a:p>
        </p:txBody>
      </p:sp>
      <p:graphicFrame>
        <p:nvGraphicFramePr>
          <p:cNvPr id="6" name="Diagram 5">
            <a:extLst>
              <a:ext uri="{FF2B5EF4-FFF2-40B4-BE49-F238E27FC236}">
                <a16:creationId xmlns:a16="http://schemas.microsoft.com/office/drawing/2014/main" id="{8B0023A7-8993-4DC4-9E9E-D5F3FE1D4739}"/>
              </a:ext>
            </a:extLst>
          </p:cNvPr>
          <p:cNvGraphicFramePr/>
          <p:nvPr>
            <p:extLst>
              <p:ext uri="{D42A27DB-BD31-4B8C-83A1-F6EECF244321}">
                <p14:modId xmlns:p14="http://schemas.microsoft.com/office/powerpoint/2010/main" val="4152219511"/>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able 7">
            <a:extLst>
              <a:ext uri="{FF2B5EF4-FFF2-40B4-BE49-F238E27FC236}">
                <a16:creationId xmlns:a16="http://schemas.microsoft.com/office/drawing/2014/main" id="{1BE7E979-55CD-482E-BC04-718DF0F2ABFC}"/>
              </a:ext>
            </a:extLst>
          </p:cNvPr>
          <p:cNvGraphicFramePr>
            <a:graphicFrameLocks noGrp="1"/>
          </p:cNvGraphicFramePr>
          <p:nvPr>
            <p:extLst>
              <p:ext uri="{D42A27DB-BD31-4B8C-83A1-F6EECF244321}">
                <p14:modId xmlns:p14="http://schemas.microsoft.com/office/powerpoint/2010/main" val="2543131787"/>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8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pic>
        <p:nvPicPr>
          <p:cNvPr id="2" name="Picture 6" descr="A close up of a map&#10;&#10;Description automatically generated">
            <a:extLst>
              <a:ext uri="{FF2B5EF4-FFF2-40B4-BE49-F238E27FC236}">
                <a16:creationId xmlns:a16="http://schemas.microsoft.com/office/drawing/2014/main" id="{004FDCF6-D315-2941-919A-9038B83B47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4153" y="1505825"/>
            <a:ext cx="4396343" cy="433302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45753EA9-024C-6D4D-8FDF-FE70C14748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63593" y="3479815"/>
            <a:ext cx="4884807" cy="2576198"/>
          </a:xfrm>
          <a:prstGeom prst="rect">
            <a:avLst/>
          </a:prstGeom>
        </p:spPr>
      </p:pic>
      <p:sp>
        <p:nvSpPr>
          <p:cNvPr id="10" name="TextBox 9">
            <a:extLst>
              <a:ext uri="{FF2B5EF4-FFF2-40B4-BE49-F238E27FC236}">
                <a16:creationId xmlns:a16="http://schemas.microsoft.com/office/drawing/2014/main" id="{DAB420AA-B960-4B45-934E-776BB038921A}"/>
              </a:ext>
            </a:extLst>
          </p:cNvPr>
          <p:cNvSpPr txBox="1"/>
          <p:nvPr/>
        </p:nvSpPr>
        <p:spPr>
          <a:xfrm>
            <a:off x="8206760" y="5699703"/>
            <a:ext cx="1955343" cy="369332"/>
          </a:xfrm>
          <a:prstGeom prst="rect">
            <a:avLst/>
          </a:prstGeom>
          <a:noFill/>
        </p:spPr>
        <p:txBody>
          <a:bodyPr wrap="none" rtlCol="0">
            <a:spAutoFit/>
          </a:bodyPr>
          <a:lstStyle/>
          <a:p>
            <a:r>
              <a:rPr lang="en-US"/>
              <a:t>Three-layer system</a:t>
            </a:r>
          </a:p>
        </p:txBody>
      </p:sp>
      <p:sp>
        <p:nvSpPr>
          <p:cNvPr id="11" name="Title 1">
            <a:extLst>
              <a:ext uri="{FF2B5EF4-FFF2-40B4-BE49-F238E27FC236}">
                <a16:creationId xmlns:a16="http://schemas.microsoft.com/office/drawing/2014/main" id="{475DFA42-2624-411F-90E4-9C8D1D453F0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Literature review</a:t>
            </a:r>
          </a:p>
        </p:txBody>
      </p:sp>
    </p:spTree>
    <p:extLst>
      <p:ext uri="{BB962C8B-B14F-4D97-AF65-F5344CB8AC3E}">
        <p14:creationId xmlns:p14="http://schemas.microsoft.com/office/powerpoint/2010/main" val="3656277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F38F0AA-D29E-2548-B8C5-8E3D8F58D0BA}"/>
              </a:ext>
            </a:extLst>
          </p:cNvPr>
          <p:cNvSpPr txBox="1">
            <a:spLocks/>
          </p:cNvSpPr>
          <p:nvPr/>
        </p:nvSpPr>
        <p:spPr>
          <a:xfrm>
            <a:off x="838200" y="1576552"/>
            <a:ext cx="10987216" cy="2513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Heuristic Algorithms</a:t>
            </a:r>
          </a:p>
          <a:p>
            <a:pPr lvl="1"/>
            <a:r>
              <a:rPr lang="en-US"/>
              <a:t>The exact solution for LRP is NP-hard problem.</a:t>
            </a:r>
          </a:p>
          <a:p>
            <a:pPr lvl="1"/>
            <a:r>
              <a:rPr lang="en-US"/>
              <a:t>A bunch of heuristic algorithms were reviewed by Madsen (1983).</a:t>
            </a:r>
          </a:p>
          <a:p>
            <a:pPr lvl="1"/>
            <a:r>
              <a:rPr lang="en-US">
                <a:solidFill>
                  <a:srgbClr val="FF0000"/>
                </a:solidFill>
              </a:rPr>
              <a:t>Maria (2005) proposed a two-phase heuristic:</a:t>
            </a:r>
          </a:p>
          <a:p>
            <a:pPr marL="914400" lvl="2" indent="0">
              <a:buNone/>
            </a:pPr>
            <a:r>
              <a:rPr lang="en-US">
                <a:solidFill>
                  <a:srgbClr val="FF0000"/>
                </a:solidFill>
              </a:rPr>
              <a:t>First phase:  Decide the  set of facilities and consider priori routes.</a:t>
            </a:r>
          </a:p>
          <a:p>
            <a:pPr marL="914400" lvl="2" indent="0">
              <a:buNone/>
            </a:pPr>
            <a:r>
              <a:rPr lang="en-US">
                <a:solidFill>
                  <a:srgbClr val="FF0000"/>
                </a:solidFill>
              </a:rPr>
              <a:t>Second  phase: Optimize the routes</a:t>
            </a:r>
          </a:p>
        </p:txBody>
      </p:sp>
      <p:sp>
        <p:nvSpPr>
          <p:cNvPr id="6" name="Content Placeholder 2">
            <a:extLst>
              <a:ext uri="{FF2B5EF4-FFF2-40B4-BE49-F238E27FC236}">
                <a16:creationId xmlns:a16="http://schemas.microsoft.com/office/drawing/2014/main" id="{1F6424EB-5E27-7142-A280-8DB31E48567B}"/>
              </a:ext>
            </a:extLst>
          </p:cNvPr>
          <p:cNvSpPr txBox="1">
            <a:spLocks/>
          </p:cNvSpPr>
          <p:nvPr/>
        </p:nvSpPr>
        <p:spPr>
          <a:xfrm>
            <a:off x="990600" y="3981273"/>
            <a:ext cx="10987216" cy="2513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Metaheuristic Algorithms</a:t>
            </a:r>
          </a:p>
          <a:p>
            <a:pPr lvl="1"/>
            <a:r>
              <a:rPr lang="en-US" err="1"/>
              <a:t>Tabu</a:t>
            </a:r>
            <a:r>
              <a:rPr lang="en-US"/>
              <a:t> Search</a:t>
            </a:r>
          </a:p>
          <a:p>
            <a:pPr lvl="1"/>
            <a:r>
              <a:rPr lang="en-US"/>
              <a:t>Simulated Annealing</a:t>
            </a:r>
          </a:p>
          <a:p>
            <a:pPr lvl="1"/>
            <a:r>
              <a:rPr lang="en-US"/>
              <a:t>Genetic Algorithms</a:t>
            </a:r>
          </a:p>
        </p:txBody>
      </p:sp>
      <p:graphicFrame>
        <p:nvGraphicFramePr>
          <p:cNvPr id="7" name="Diagram 6">
            <a:extLst>
              <a:ext uri="{FF2B5EF4-FFF2-40B4-BE49-F238E27FC236}">
                <a16:creationId xmlns:a16="http://schemas.microsoft.com/office/drawing/2014/main" id="{3FFC9BC5-803C-4572-8EAB-FE93DFBED1FE}"/>
              </a:ext>
            </a:extLst>
          </p:cNvPr>
          <p:cNvGraphicFramePr/>
          <p:nvPr>
            <p:extLst>
              <p:ext uri="{D42A27DB-BD31-4B8C-83A1-F6EECF244321}">
                <p14:modId xmlns:p14="http://schemas.microsoft.com/office/powerpoint/2010/main" val="4152219511"/>
              </p:ext>
            </p:extLst>
          </p:nvPr>
        </p:nvGraphicFramePr>
        <p:xfrm>
          <a:off x="86264" y="6311900"/>
          <a:ext cx="11267536" cy="300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Table 7">
            <a:extLst>
              <a:ext uri="{FF2B5EF4-FFF2-40B4-BE49-F238E27FC236}">
                <a16:creationId xmlns:a16="http://schemas.microsoft.com/office/drawing/2014/main" id="{555F7879-EC83-45E1-8CEA-0A35859FB419}"/>
              </a:ext>
            </a:extLst>
          </p:cNvPr>
          <p:cNvGraphicFramePr>
            <a:graphicFrameLocks noGrp="1"/>
          </p:cNvGraphicFramePr>
          <p:nvPr>
            <p:extLst>
              <p:ext uri="{D42A27DB-BD31-4B8C-83A1-F6EECF244321}">
                <p14:modId xmlns:p14="http://schemas.microsoft.com/office/powerpoint/2010/main" val="4011318040"/>
              </p:ext>
            </p:extLst>
          </p:nvPr>
        </p:nvGraphicFramePr>
        <p:xfrm>
          <a:off x="0" y="6630837"/>
          <a:ext cx="12192000" cy="243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28407184"/>
                    </a:ext>
                  </a:extLst>
                </a:gridCol>
                <a:gridCol w="4064000">
                  <a:extLst>
                    <a:ext uri="{9D8B030D-6E8A-4147-A177-3AD203B41FA5}">
                      <a16:colId xmlns:a16="http://schemas.microsoft.com/office/drawing/2014/main" val="53832393"/>
                    </a:ext>
                  </a:extLst>
                </a:gridCol>
                <a:gridCol w="4064000">
                  <a:extLst>
                    <a:ext uri="{9D8B030D-6E8A-4147-A177-3AD203B41FA5}">
                      <a16:colId xmlns:a16="http://schemas.microsoft.com/office/drawing/2014/main" val="816269946"/>
                    </a:ext>
                  </a:extLst>
                </a:gridCol>
              </a:tblGrid>
              <a:tr h="228313">
                <a:tc>
                  <a:txBody>
                    <a:bodyPr/>
                    <a:lstStyle/>
                    <a:p>
                      <a:pPr algn="l"/>
                      <a:r>
                        <a:rPr lang="en-US" sz="1000" u="none">
                          <a:solidFill>
                            <a:schemeClr val="tx1"/>
                          </a:solidFill>
                        </a:rPr>
                        <a:t>Haoting Ge, Noah Garfinkle, and Ximi Qu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00">
                          <a:solidFill>
                            <a:schemeClr val="tx1"/>
                          </a:solidFill>
                        </a:rPr>
                        <a:t>CEE 512: Logistics Systems Analysis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r"/>
                      <a:r>
                        <a:rPr lang="en-US" sz="1000">
                          <a:solidFill>
                            <a:schemeClr val="tx1"/>
                          </a:solidFill>
                        </a:rPr>
                        <a:t>Slide 9 of 40</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71354915"/>
                  </a:ext>
                </a:extLst>
              </a:tr>
            </a:tbl>
          </a:graphicData>
        </a:graphic>
      </p:graphicFrame>
      <p:sp>
        <p:nvSpPr>
          <p:cNvPr id="9" name="Title 1">
            <a:extLst>
              <a:ext uri="{FF2B5EF4-FFF2-40B4-BE49-F238E27FC236}">
                <a16:creationId xmlns:a16="http://schemas.microsoft.com/office/drawing/2014/main" id="{30737270-AB7E-4CF0-A810-AB6FD1FDB49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Literature review</a:t>
            </a:r>
          </a:p>
        </p:txBody>
      </p:sp>
    </p:spTree>
    <p:extLst>
      <p:ext uri="{BB962C8B-B14F-4D97-AF65-F5344CB8AC3E}">
        <p14:creationId xmlns:p14="http://schemas.microsoft.com/office/powerpoint/2010/main" val="4097172011"/>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3990</Words>
  <Application>Microsoft Office PowerPoint</Application>
  <PresentationFormat>Widescreen</PresentationFormat>
  <Paragraphs>798</Paragraphs>
  <Slides>41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Cambria Math</vt:lpstr>
      <vt:lpstr>1_Custom Design</vt:lpstr>
      <vt:lpstr>Optimal Distribution of Electric Vehicles Charging Stations</vt:lpstr>
      <vt:lpstr>Motivation</vt:lpstr>
      <vt:lpstr>Motivation and Academic Significance</vt:lpstr>
      <vt:lpstr>Project Objectives</vt:lpstr>
      <vt:lpstr>Background</vt:lpstr>
      <vt:lpstr>Literature review</vt:lpstr>
      <vt:lpstr>PowerPoint Presentation</vt:lpstr>
      <vt:lpstr>PowerPoint Presentation</vt:lpstr>
      <vt:lpstr>PowerPoint Presentation</vt:lpstr>
      <vt:lpstr>Case Study</vt:lpstr>
      <vt:lpstr>Case Study Background</vt:lpstr>
      <vt:lpstr>Case Study Data Preparation</vt:lpstr>
      <vt:lpstr>PowerPoint Presentation</vt:lpstr>
      <vt:lpstr>PowerPoint Presentation</vt:lpstr>
      <vt:lpstr>Problem Formulation</vt:lpstr>
      <vt:lpstr>Solution Approach</vt:lpstr>
      <vt:lpstr>Model Formulation: Variables</vt:lpstr>
      <vt:lpstr>Model Formulation: Variables- Why α and β?</vt:lpstr>
      <vt:lpstr>Model Formulation: Variables- Why γ_(battery,j)</vt:lpstr>
      <vt:lpstr>Model Formulation: Facility Location</vt:lpstr>
      <vt:lpstr>Model Formulation: Facility Location</vt:lpstr>
      <vt:lpstr>Model Formulation: Facility Location</vt:lpstr>
      <vt:lpstr>Model Formulation: Facility Location</vt:lpstr>
      <vt:lpstr>Model Formulation: Facility Location</vt:lpstr>
      <vt:lpstr>Model Formulation: Routing</vt:lpstr>
      <vt:lpstr>Model Solution</vt:lpstr>
      <vt:lpstr>Results</vt:lpstr>
      <vt:lpstr>Guide to Interpreting Our Results</vt:lpstr>
      <vt:lpstr>Heuristic 1: Study model sensitivity to α,γ_battery</vt:lpstr>
      <vt:lpstr>Heuristic 1: Study model sensitivity to α,γ_battery</vt:lpstr>
      <vt:lpstr>Heuristic 1: Study model sensitivity to α,γ_battery</vt:lpstr>
      <vt:lpstr>Solution Found</vt:lpstr>
      <vt:lpstr>Solution Found</vt:lpstr>
      <vt:lpstr>Solution Found</vt:lpstr>
      <vt:lpstr>Solution Found</vt:lpstr>
      <vt:lpstr>Discussion</vt:lpstr>
      <vt:lpstr>Discussion</vt:lpstr>
      <vt:lpstr>References</vt:lpstr>
      <vt:lpstr>References</vt:lpstr>
      <vt:lpstr>Thank you for your time!</vt:lpstr>
      <vt:lpstr>Parameter search identifies that our solution is sensitive to battery but not to alpha.  This makes sense, because alpha is correlated to our TSP heuristic constraint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Distribution of Electric Vehicles Charging Stations</dc:title>
  <dc:creator>Noah Garfinkle</dc:creator>
  <cp:lastModifiedBy>Garfinkle, Noah W</cp:lastModifiedBy>
  <cp:revision>2</cp:revision>
  <dcterms:created xsi:type="dcterms:W3CDTF">2019-12-09T18:59:49Z</dcterms:created>
  <dcterms:modified xsi:type="dcterms:W3CDTF">2019-12-11T03:34:05Z</dcterms:modified>
</cp:coreProperties>
</file>